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70" r:id="rId9"/>
    <p:sldId id="271" r:id="rId10"/>
    <p:sldId id="273" r:id="rId11"/>
    <p:sldId id="272" r:id="rId12"/>
    <p:sldId id="274" r:id="rId13"/>
    <p:sldId id="275" r:id="rId14"/>
    <p:sldId id="268" r:id="rId15"/>
    <p:sldId id="269" r:id="rId16"/>
    <p:sldId id="265" r:id="rId17"/>
    <p:sldId id="267" r:id="rId18"/>
    <p:sldId id="266" r:id="rId19"/>
    <p:sldId id="278" r:id="rId20"/>
    <p:sldId id="276" r:id="rId21"/>
    <p:sldId id="277" r:id="rId22"/>
    <p:sldId id="280" r:id="rId23"/>
    <p:sldId id="281" r:id="rId24"/>
    <p:sldId id="282" r:id="rId25"/>
    <p:sldId id="283" r:id="rId26"/>
    <p:sldId id="285" r:id="rId27"/>
    <p:sldId id="284" r:id="rId28"/>
    <p:sldId id="286" r:id="rId29"/>
    <p:sldId id="287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AE3F3"/>
    <a:srgbClr val="9DC3E6"/>
    <a:srgbClr val="FFFFFF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C9CE-C5B4-47D6-982E-A288EA809A39}" type="datetimeFigureOut">
              <a:rPr lang="en-US" smtClean="0"/>
              <a:t>24-Feb-24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FF8EB-87B8-4CB5-A9E8-29843EAE9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00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C9CE-C5B4-47D6-982E-A288EA809A39}" type="datetimeFigureOut">
              <a:rPr lang="en-US" smtClean="0"/>
              <a:t>24-Feb-24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FF8EB-87B8-4CB5-A9E8-29843EAE9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91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C9CE-C5B4-47D6-982E-A288EA809A39}" type="datetimeFigureOut">
              <a:rPr lang="en-US" smtClean="0"/>
              <a:t>24-Feb-24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FF8EB-87B8-4CB5-A9E8-29843EAE9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78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C9CE-C5B4-47D6-982E-A288EA809A39}" type="datetimeFigureOut">
              <a:rPr lang="en-US" smtClean="0"/>
              <a:t>24-Feb-24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FF8EB-87B8-4CB5-A9E8-29843EAE9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2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C9CE-C5B4-47D6-982E-A288EA809A39}" type="datetimeFigureOut">
              <a:rPr lang="en-US" smtClean="0"/>
              <a:t>24-Feb-24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FF8EB-87B8-4CB5-A9E8-29843EAE9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6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C9CE-C5B4-47D6-982E-A288EA809A39}" type="datetimeFigureOut">
              <a:rPr lang="en-US" smtClean="0"/>
              <a:t>24-Feb-24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FF8EB-87B8-4CB5-A9E8-29843EAE9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25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C9CE-C5B4-47D6-982E-A288EA809A39}" type="datetimeFigureOut">
              <a:rPr lang="en-US" smtClean="0"/>
              <a:t>24-Feb-24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FF8EB-87B8-4CB5-A9E8-29843EAE9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0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C9CE-C5B4-47D6-982E-A288EA809A39}" type="datetimeFigureOut">
              <a:rPr lang="en-US" smtClean="0"/>
              <a:t>24-Feb-24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FF8EB-87B8-4CB5-A9E8-29843EAE9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32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C9CE-C5B4-47D6-982E-A288EA809A39}" type="datetimeFigureOut">
              <a:rPr lang="en-US" smtClean="0"/>
              <a:t>24-Feb-24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FF8EB-87B8-4CB5-A9E8-29843EAE9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03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C9CE-C5B4-47D6-982E-A288EA809A39}" type="datetimeFigureOut">
              <a:rPr lang="en-US" smtClean="0"/>
              <a:t>24-Feb-24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FF8EB-87B8-4CB5-A9E8-29843EAE9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83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C9CE-C5B4-47D6-982E-A288EA809A39}" type="datetimeFigureOut">
              <a:rPr lang="en-US" smtClean="0"/>
              <a:t>24-Feb-24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FF8EB-87B8-4CB5-A9E8-29843EAE9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83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DC9CE-C5B4-47D6-982E-A288EA809A39}" type="datetimeFigureOut">
              <a:rPr lang="en-US" smtClean="0"/>
              <a:t>24-Feb-24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FF8EB-87B8-4CB5-A9E8-29843EAE9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28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ioinformatic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02"/>
          <a:stretch/>
        </p:blipFill>
        <p:spPr bwMode="auto">
          <a:xfrm>
            <a:off x="0" y="0"/>
            <a:ext cx="12192000" cy="488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9205" y="5184559"/>
            <a:ext cx="6631618" cy="476012"/>
          </a:xfrm>
        </p:spPr>
        <p:txBody>
          <a:bodyPr anchor="ctr">
            <a:normAutofit fontScale="90000"/>
          </a:bodyPr>
          <a:lstStyle/>
          <a:p>
            <a:r>
              <a:rPr lang="en-GB" sz="4400" dirty="0" smtClean="0">
                <a:solidFill>
                  <a:srgbClr val="1482AC"/>
                </a:solidFill>
                <a:latin typeface="Tw Cen MT" panose="020B0602020104020603" pitchFamily="34" charset="0"/>
              </a:rPr>
              <a:t>Polygenic </a:t>
            </a:r>
            <a:r>
              <a:rPr lang="mt-MT" sz="4400" dirty="0" smtClean="0">
                <a:solidFill>
                  <a:srgbClr val="1482AC"/>
                </a:solidFill>
                <a:latin typeface="Tw Cen MT" panose="020B0602020104020603" pitchFamily="34" charset="0"/>
              </a:rPr>
              <a:t>Disease Association</a:t>
            </a:r>
            <a:br>
              <a:rPr lang="mt-MT" sz="4400" dirty="0" smtClean="0">
                <a:solidFill>
                  <a:srgbClr val="1482AC"/>
                </a:solidFill>
                <a:latin typeface="Tw Cen MT" panose="020B0602020104020603" pitchFamily="34" charset="0"/>
              </a:rPr>
            </a:br>
            <a:r>
              <a:rPr lang="mt-MT" sz="2000" dirty="0" smtClean="0">
                <a:solidFill>
                  <a:srgbClr val="000000"/>
                </a:solidFill>
                <a:latin typeface="Tw Cen MT" panose="020B0602020104020603" pitchFamily="34" charset="0"/>
              </a:rPr>
              <a:t>risk, variation, and machine learning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3DEE1-AD00-423D-83B7-59CF6D11C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06" y="4992810"/>
            <a:ext cx="1739682" cy="1726984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811462" y="5955496"/>
            <a:ext cx="4027104" cy="801471"/>
          </a:xfrm>
        </p:spPr>
        <p:txBody>
          <a:bodyPr>
            <a:normAutofit fontScale="70000" lnSpcReduction="20000"/>
          </a:bodyPr>
          <a:lstStyle/>
          <a:p>
            <a:r>
              <a:rPr lang="en-GB" sz="2000" dirty="0">
                <a:solidFill>
                  <a:srgbClr val="1482AC"/>
                </a:solidFill>
                <a:latin typeface="Tw Cen MT" panose="020B0602020104020603" pitchFamily="34" charset="0"/>
              </a:rPr>
              <a:t>Dr </a:t>
            </a:r>
            <a:r>
              <a:rPr lang="en-GB" sz="2000" dirty="0" smtClean="0">
                <a:solidFill>
                  <a:srgbClr val="1482AC"/>
                </a:solidFill>
                <a:latin typeface="Tw Cen MT" panose="020B0602020104020603" pitchFamily="34" charset="0"/>
              </a:rPr>
              <a:t>Panagiotis </a:t>
            </a:r>
            <a:r>
              <a:rPr lang="en-GB" sz="2000" dirty="0" smtClean="0">
                <a:solidFill>
                  <a:srgbClr val="1482AC"/>
                </a:solidFill>
                <a:latin typeface="Tw Cen MT" panose="020B0602020104020603" pitchFamily="34" charset="0"/>
              </a:rPr>
              <a:t>Alexiou, PhD</a:t>
            </a:r>
          </a:p>
          <a:p>
            <a:r>
              <a:rPr lang="en-GB" sz="2000" dirty="0" smtClean="0">
                <a:solidFill>
                  <a:srgbClr val="1482AC"/>
                </a:solidFill>
                <a:latin typeface="Tw Cen MT" panose="020B0602020104020603" pitchFamily="34" charset="0"/>
              </a:rPr>
              <a:t>ERA Chair: Bioinformatics for Genomics in Malta</a:t>
            </a:r>
            <a:endParaRPr lang="en-GB" sz="2000" dirty="0">
              <a:solidFill>
                <a:srgbClr val="1482AC"/>
              </a:solidFill>
              <a:latin typeface="Tw Cen MT" panose="020B0602020104020603" pitchFamily="34" charset="0"/>
            </a:endParaRPr>
          </a:p>
          <a:p>
            <a:r>
              <a: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w Cen MT" panose="020B0602020104020603" pitchFamily="34" charset="0"/>
              </a:rPr>
              <a:t>panagiotis.alexiou@um.edu.mt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  <a:latin typeface="Tw Cen MT" panose="020B0602020104020603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140823" y="5078619"/>
            <a:ext cx="0" cy="15092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486" y="4917448"/>
            <a:ext cx="3123519" cy="10481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670" y="5993384"/>
            <a:ext cx="2241641" cy="699258"/>
          </a:xfrm>
          <a:prstGeom prst="rect">
            <a:avLst/>
          </a:prstGeom>
        </p:spPr>
      </p:pic>
      <p:pic>
        <p:nvPicPr>
          <p:cNvPr id="24581" name="Picture 5" descr="Graphical user interface, text&#10;&#10;Description automatically generate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157" y="6211725"/>
            <a:ext cx="1376506" cy="2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66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roup 335"/>
          <p:cNvGrpSpPr/>
          <p:nvPr/>
        </p:nvGrpSpPr>
        <p:grpSpPr>
          <a:xfrm>
            <a:off x="19050" y="-153353"/>
            <a:ext cx="12167623" cy="1867853"/>
            <a:chOff x="19050" y="-153353"/>
            <a:chExt cx="12167623" cy="1867853"/>
          </a:xfrm>
        </p:grpSpPr>
        <p:sp>
          <p:nvSpPr>
            <p:cNvPr id="4" name="Rectangle 3"/>
            <p:cNvSpPr/>
            <p:nvPr/>
          </p:nvSpPr>
          <p:spPr>
            <a:xfrm>
              <a:off x="475332" y="480060"/>
              <a:ext cx="76200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5137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2742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0347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7952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5556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3161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0766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509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7114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719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2323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928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39990" y="480060"/>
              <a:ext cx="76200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61603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69208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76813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4417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92022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99627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07231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8370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15975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3580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31184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8789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6394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14836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22441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30046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832789" y="480060"/>
              <a:ext cx="76200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0883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98488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06093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3697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1302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8907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36511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37650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45255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52860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60464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68069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75674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9744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7349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4954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12558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20163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27768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35372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42977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44116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51721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59325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66930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74535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82140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50582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58187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65791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73396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81001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342340" y="480060"/>
              <a:ext cx="76200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41838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49443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57048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64652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72257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79862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87466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88605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96210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03815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11419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19024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26629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95071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2676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10281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17885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25490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33095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40699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939327" y="480060"/>
              <a:ext cx="76200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01537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709142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16746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724351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731956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739560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747165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48304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55909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63513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71118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78723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86328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8003985" y="480060"/>
              <a:ext cx="76200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808003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815607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823212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30817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838422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846026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53631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754770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762375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69979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77584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85189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92793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61236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68840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876445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296784" y="480060"/>
              <a:ext cx="76200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937283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4887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952492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960097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967701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975306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982911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884050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891654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899259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906864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914469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922073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36144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043748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051353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058958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066563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074167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081772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089377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990516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998120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005725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013330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1020934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1028539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1096981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1104586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1112191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1119795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1127400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1806335" y="480060"/>
              <a:ext cx="76200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188238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1195842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1203447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211047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1135005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142610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150214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157819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165424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173028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47533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55137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2742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0347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77952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85556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93161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100766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1905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509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7114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24719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2323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39928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53999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61603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169208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76813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184417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192022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199627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207231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108370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115975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123580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131184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138789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146394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214836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222441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230046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2832789" y="870585"/>
              <a:ext cx="76200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290883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298488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3060930" y="870585"/>
              <a:ext cx="76200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313697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321302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328907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336511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237650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245255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252860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260464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268069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275674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89744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97349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04954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12558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20163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27768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435372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442977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344116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351721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359325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366930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374535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382140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50582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458187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465791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473396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481001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534234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541838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549443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557048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5646528" y="870585"/>
              <a:ext cx="76200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572257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579862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587466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488605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496210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503815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511419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519024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526629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595071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602676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610281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617885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625490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633095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640699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693932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701537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709142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716746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24351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731956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739560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747165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648304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655909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663513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671118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678723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686328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800398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808003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815607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823212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830817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838422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846026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853631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754770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762375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7699797" y="870585"/>
              <a:ext cx="76200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777584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785189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792793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861236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868840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876445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9296784" y="870585"/>
              <a:ext cx="76200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937283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944887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952492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960097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967701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975306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982911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884050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891654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899259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906864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914469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922073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1036144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1043748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1051353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1058958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1066563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1074167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1081772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1089377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990516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998120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1005725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1013330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1020934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1028539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1096981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1104586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1112191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1119795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1127400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1180633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1188238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1195842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1203447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1211047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1135005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1142610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1150214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1157819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1165424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1173028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680645" y="-104775"/>
              <a:ext cx="380285" cy="1819275"/>
            </a:xfrm>
            <a:prstGeom prst="ellipse">
              <a:avLst/>
            </a:prstGeom>
            <a:noFill/>
            <a:ln w="9525" cap="flat" cmpd="sng" algn="ctr">
              <a:solidFill>
                <a:srgbClr val="000000">
                  <a:alpha val="117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Oval 334"/>
            <p:cNvSpPr/>
            <p:nvPr/>
          </p:nvSpPr>
          <p:spPr>
            <a:xfrm>
              <a:off x="9144640" y="-153353"/>
              <a:ext cx="380285" cy="1819275"/>
            </a:xfrm>
            <a:prstGeom prst="ellipse">
              <a:avLst/>
            </a:prstGeom>
            <a:noFill/>
            <a:ln w="9525" cap="flat" cmpd="sng" algn="ctr">
              <a:solidFill>
                <a:srgbClr val="000000">
                  <a:alpha val="117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0" name="TextBox 659"/>
          <p:cNvSpPr txBox="1"/>
          <p:nvPr/>
        </p:nvSpPr>
        <p:spPr>
          <a:xfrm>
            <a:off x="2642748" y="5357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</a:t>
            </a:r>
            <a:endParaRPr lang="en-US" dirty="0"/>
          </a:p>
        </p:txBody>
      </p:sp>
      <p:sp>
        <p:nvSpPr>
          <p:cNvPr id="661" name="TextBox 660"/>
          <p:cNvSpPr txBox="1"/>
          <p:nvPr/>
        </p:nvSpPr>
        <p:spPr>
          <a:xfrm>
            <a:off x="9122224" y="11072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</a:t>
            </a:r>
            <a:endParaRPr lang="en-US" dirty="0"/>
          </a:p>
        </p:txBody>
      </p:sp>
      <p:sp>
        <p:nvSpPr>
          <p:cNvPr id="662" name="Rectangle 661"/>
          <p:cNvSpPr/>
          <p:nvPr/>
        </p:nvSpPr>
        <p:spPr>
          <a:xfrm>
            <a:off x="209167" y="1257300"/>
            <a:ext cx="4182585" cy="323850"/>
          </a:xfrm>
          <a:prstGeom prst="rect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 A</a:t>
            </a:r>
            <a:endParaRPr lang="en-US" dirty="0"/>
          </a:p>
        </p:txBody>
      </p:sp>
      <p:sp>
        <p:nvSpPr>
          <p:cNvPr id="663" name="Rectangle 662"/>
          <p:cNvSpPr/>
          <p:nvPr/>
        </p:nvSpPr>
        <p:spPr>
          <a:xfrm>
            <a:off x="5200575" y="1244441"/>
            <a:ext cx="4628538" cy="3238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64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roup 335"/>
          <p:cNvGrpSpPr/>
          <p:nvPr/>
        </p:nvGrpSpPr>
        <p:grpSpPr>
          <a:xfrm>
            <a:off x="19050" y="-153353"/>
            <a:ext cx="12167623" cy="1867853"/>
            <a:chOff x="19050" y="-153353"/>
            <a:chExt cx="12167623" cy="1867853"/>
          </a:xfrm>
        </p:grpSpPr>
        <p:sp>
          <p:nvSpPr>
            <p:cNvPr id="4" name="Rectangle 3"/>
            <p:cNvSpPr/>
            <p:nvPr/>
          </p:nvSpPr>
          <p:spPr>
            <a:xfrm>
              <a:off x="475332" y="480060"/>
              <a:ext cx="76200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5137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2742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0347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7952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5556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3161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0766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509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7114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719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2323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928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39990" y="480060"/>
              <a:ext cx="76200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61603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69208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76813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4417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92022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99627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07231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8370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15975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3580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31184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8789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6394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14836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22441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30046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832789" y="480060"/>
              <a:ext cx="76200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0883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98488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06093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3697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1302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8907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36511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37650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45255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52860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60464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68069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75674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9744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7349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4954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12558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20163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27768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35372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42977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44116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51721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59325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66930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74535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82140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50582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58187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65791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73396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81001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342340" y="480060"/>
              <a:ext cx="76200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41838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49443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57048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64652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72257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79862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87466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88605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96210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03815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11419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19024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26629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95071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2676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10281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17885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25490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33095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40699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939327" y="480060"/>
              <a:ext cx="76200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01537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709142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16746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724351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731956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739560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747165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48304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55909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63513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71118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78723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86328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8003985" y="480060"/>
              <a:ext cx="76200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808003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815607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823212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30817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838422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846026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53631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754770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762375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69979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77584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85189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92793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61236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68840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876445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296784" y="480060"/>
              <a:ext cx="76200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937283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4887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952492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960097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967701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975306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982911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884050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891654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899259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906864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914469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922073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36144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043748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051353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058958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066563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074167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081772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089377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990516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998120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005725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013330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1020934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1028539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1096981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11045865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1112191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1119795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1127400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1806335" y="480060"/>
              <a:ext cx="76200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1882382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11958429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12034476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211047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11350053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1426100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1502147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1578194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1654241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1730288" y="480060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47533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55137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2742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0347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77952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85556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93161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100766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1905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509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7114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24719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2323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39928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53999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61603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169208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76813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184417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192022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199627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207231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108370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115975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123580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131184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138789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146394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214836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222441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230046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2832789" y="870585"/>
              <a:ext cx="76200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290883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298488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3060930" y="870585"/>
              <a:ext cx="76200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313697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321302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328907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336511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237650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245255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252860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260464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268069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275674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89744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97349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04954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12558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20163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27768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435372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442977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344116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351721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359325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366930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374535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382140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50582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458187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465791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473396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481001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534234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541838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549443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557048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5646528" y="870585"/>
              <a:ext cx="76200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572257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579862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587466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488605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496210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503815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511419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519024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526629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595071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602676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610281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617885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625490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633095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640699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693932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701537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709142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716746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24351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731956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739560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747165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648304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655909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663513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671118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678723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686328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800398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808003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815607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823212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830817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838422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846026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853631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754770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762375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7699797" y="870585"/>
              <a:ext cx="76200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777584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785189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792793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861236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868840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876445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9296784" y="870585"/>
              <a:ext cx="76200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937283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944887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952492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960097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967701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975306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982911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884050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891654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899259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906864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914469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922073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1036144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1043748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1051353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1058958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1066563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1074167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1081772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1089377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990516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998120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1005725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1013330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1020934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1028539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1096981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1104586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1112191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1119795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1127400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11806335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11882382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11958429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12034476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1211047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11350053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11426100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11502147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11578194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11654241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11730288" y="870585"/>
              <a:ext cx="76200" cy="276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680645" y="-104775"/>
              <a:ext cx="380285" cy="1819275"/>
            </a:xfrm>
            <a:prstGeom prst="ellipse">
              <a:avLst/>
            </a:prstGeom>
            <a:noFill/>
            <a:ln w="9525" cap="flat" cmpd="sng" algn="ctr">
              <a:solidFill>
                <a:srgbClr val="000000">
                  <a:alpha val="117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Oval 334"/>
            <p:cNvSpPr/>
            <p:nvPr/>
          </p:nvSpPr>
          <p:spPr>
            <a:xfrm>
              <a:off x="9144640" y="-153353"/>
              <a:ext cx="380285" cy="1819275"/>
            </a:xfrm>
            <a:prstGeom prst="ellipse">
              <a:avLst/>
            </a:prstGeom>
            <a:noFill/>
            <a:ln w="9525" cap="flat" cmpd="sng" algn="ctr">
              <a:solidFill>
                <a:srgbClr val="000000">
                  <a:alpha val="117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0" name="TextBox 659"/>
          <p:cNvSpPr txBox="1"/>
          <p:nvPr/>
        </p:nvSpPr>
        <p:spPr>
          <a:xfrm>
            <a:off x="2642748" y="5357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</a:t>
            </a:r>
            <a:endParaRPr lang="en-US" dirty="0"/>
          </a:p>
        </p:txBody>
      </p:sp>
      <p:sp>
        <p:nvSpPr>
          <p:cNvPr id="661" name="TextBox 660"/>
          <p:cNvSpPr txBox="1"/>
          <p:nvPr/>
        </p:nvSpPr>
        <p:spPr>
          <a:xfrm>
            <a:off x="9122224" y="11072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</a:t>
            </a:r>
            <a:endParaRPr lang="en-US" dirty="0"/>
          </a:p>
        </p:txBody>
      </p:sp>
      <p:sp>
        <p:nvSpPr>
          <p:cNvPr id="662" name="Rectangle 661"/>
          <p:cNvSpPr/>
          <p:nvPr/>
        </p:nvSpPr>
        <p:spPr>
          <a:xfrm>
            <a:off x="209167" y="1257300"/>
            <a:ext cx="4182585" cy="323850"/>
          </a:xfrm>
          <a:prstGeom prst="rect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 A</a:t>
            </a:r>
            <a:endParaRPr lang="en-US" dirty="0"/>
          </a:p>
        </p:txBody>
      </p:sp>
      <p:sp>
        <p:nvSpPr>
          <p:cNvPr id="663" name="Rectangle 662"/>
          <p:cNvSpPr/>
          <p:nvPr/>
        </p:nvSpPr>
        <p:spPr>
          <a:xfrm>
            <a:off x="5200575" y="1244441"/>
            <a:ext cx="4628538" cy="3238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 B</a:t>
            </a:r>
            <a:endParaRPr lang="en-US" dirty="0"/>
          </a:p>
        </p:txBody>
      </p:sp>
      <p:grpSp>
        <p:nvGrpSpPr>
          <p:cNvPr id="1329" name="Group 1328"/>
          <p:cNvGrpSpPr/>
          <p:nvPr/>
        </p:nvGrpSpPr>
        <p:grpSpPr>
          <a:xfrm>
            <a:off x="1239687" y="2640973"/>
            <a:ext cx="926046" cy="935884"/>
            <a:chOff x="1239687" y="2640973"/>
            <a:chExt cx="926046" cy="935884"/>
          </a:xfrm>
        </p:grpSpPr>
        <p:pic>
          <p:nvPicPr>
            <p:cNvPr id="1308" name="Picture 130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322" name="Group 1321"/>
            <p:cNvGrpSpPr/>
            <p:nvPr/>
          </p:nvGrpSpPr>
          <p:grpSpPr>
            <a:xfrm>
              <a:off x="1368846" y="2640973"/>
              <a:ext cx="646476" cy="646476"/>
              <a:chOff x="5244967" y="3638481"/>
              <a:chExt cx="1009938" cy="1009938"/>
            </a:xfrm>
          </p:grpSpPr>
          <p:pic>
            <p:nvPicPr>
              <p:cNvPr id="1320" name="Picture 13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321" name="TextBox 1320"/>
              <p:cNvSpPr txBox="1"/>
              <p:nvPr/>
            </p:nvSpPr>
            <p:spPr>
              <a:xfrm>
                <a:off x="5527674" y="41395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345" name="Group 1344"/>
          <p:cNvGrpSpPr/>
          <p:nvPr/>
        </p:nvGrpSpPr>
        <p:grpSpPr>
          <a:xfrm>
            <a:off x="6559705" y="2606710"/>
            <a:ext cx="926046" cy="918158"/>
            <a:chOff x="2387469" y="4750938"/>
            <a:chExt cx="926046" cy="918158"/>
          </a:xfrm>
        </p:grpSpPr>
        <p:pic>
          <p:nvPicPr>
            <p:cNvPr id="1313" name="Picture 13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24" name="Picture 132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30" name="Group 1329"/>
          <p:cNvGrpSpPr/>
          <p:nvPr/>
        </p:nvGrpSpPr>
        <p:grpSpPr>
          <a:xfrm>
            <a:off x="2382239" y="2563300"/>
            <a:ext cx="926046" cy="935884"/>
            <a:chOff x="1239687" y="2640973"/>
            <a:chExt cx="926046" cy="935884"/>
          </a:xfrm>
        </p:grpSpPr>
        <p:pic>
          <p:nvPicPr>
            <p:cNvPr id="1331" name="Picture 13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332" name="Group 1331"/>
            <p:cNvGrpSpPr/>
            <p:nvPr/>
          </p:nvGrpSpPr>
          <p:grpSpPr>
            <a:xfrm>
              <a:off x="1368846" y="2640973"/>
              <a:ext cx="646476" cy="646476"/>
              <a:chOff x="5244967" y="3638481"/>
              <a:chExt cx="1009938" cy="1009938"/>
            </a:xfrm>
          </p:grpSpPr>
          <p:pic>
            <p:nvPicPr>
              <p:cNvPr id="1333" name="Picture 1332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334" name="TextBox 1333"/>
              <p:cNvSpPr txBox="1"/>
              <p:nvPr/>
            </p:nvSpPr>
            <p:spPr>
              <a:xfrm>
                <a:off x="5527674" y="41395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335" name="Group 1334"/>
          <p:cNvGrpSpPr/>
          <p:nvPr/>
        </p:nvGrpSpPr>
        <p:grpSpPr>
          <a:xfrm>
            <a:off x="1559639" y="3669517"/>
            <a:ext cx="926046" cy="935884"/>
            <a:chOff x="1239687" y="2640973"/>
            <a:chExt cx="926046" cy="935884"/>
          </a:xfrm>
        </p:grpSpPr>
        <p:pic>
          <p:nvPicPr>
            <p:cNvPr id="1336" name="Picture 13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337" name="Group 1336"/>
            <p:cNvGrpSpPr/>
            <p:nvPr/>
          </p:nvGrpSpPr>
          <p:grpSpPr>
            <a:xfrm>
              <a:off x="1368846" y="2640973"/>
              <a:ext cx="646476" cy="646476"/>
              <a:chOff x="5244967" y="3638481"/>
              <a:chExt cx="1009938" cy="1009938"/>
            </a:xfrm>
          </p:grpSpPr>
          <p:pic>
            <p:nvPicPr>
              <p:cNvPr id="1338" name="Picture 1337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339" name="TextBox 1338"/>
              <p:cNvSpPr txBox="1"/>
              <p:nvPr/>
            </p:nvSpPr>
            <p:spPr>
              <a:xfrm>
                <a:off x="5527674" y="41395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340" name="Group 1339"/>
          <p:cNvGrpSpPr/>
          <p:nvPr/>
        </p:nvGrpSpPr>
        <p:grpSpPr>
          <a:xfrm>
            <a:off x="2280107" y="4460275"/>
            <a:ext cx="926046" cy="935884"/>
            <a:chOff x="1239687" y="2640973"/>
            <a:chExt cx="926046" cy="935884"/>
          </a:xfrm>
        </p:grpSpPr>
        <p:pic>
          <p:nvPicPr>
            <p:cNvPr id="1341" name="Picture 13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342" name="Group 1341"/>
            <p:cNvGrpSpPr/>
            <p:nvPr/>
          </p:nvGrpSpPr>
          <p:grpSpPr>
            <a:xfrm>
              <a:off x="1368846" y="2640973"/>
              <a:ext cx="646476" cy="646476"/>
              <a:chOff x="5244967" y="3638481"/>
              <a:chExt cx="1009938" cy="1009938"/>
            </a:xfrm>
          </p:grpSpPr>
          <p:pic>
            <p:nvPicPr>
              <p:cNvPr id="1343" name="Picture 1342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344" name="TextBox 1343"/>
              <p:cNvSpPr txBox="1"/>
              <p:nvPr/>
            </p:nvSpPr>
            <p:spPr>
              <a:xfrm>
                <a:off x="5527674" y="41395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346" name="Group 1345"/>
          <p:cNvGrpSpPr/>
          <p:nvPr/>
        </p:nvGrpSpPr>
        <p:grpSpPr>
          <a:xfrm>
            <a:off x="8057031" y="4490044"/>
            <a:ext cx="926046" cy="918158"/>
            <a:chOff x="2387469" y="4750938"/>
            <a:chExt cx="926046" cy="918158"/>
          </a:xfrm>
        </p:grpSpPr>
        <p:pic>
          <p:nvPicPr>
            <p:cNvPr id="1347" name="Picture 13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48" name="Picture 134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49" name="Group 1348"/>
          <p:cNvGrpSpPr/>
          <p:nvPr/>
        </p:nvGrpSpPr>
        <p:grpSpPr>
          <a:xfrm>
            <a:off x="6865729" y="4440157"/>
            <a:ext cx="926046" cy="918158"/>
            <a:chOff x="2387469" y="4750938"/>
            <a:chExt cx="926046" cy="918158"/>
          </a:xfrm>
        </p:grpSpPr>
        <p:pic>
          <p:nvPicPr>
            <p:cNvPr id="1350" name="Picture 134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51" name="Picture 135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52" name="Group 1351"/>
          <p:cNvGrpSpPr/>
          <p:nvPr/>
        </p:nvGrpSpPr>
        <p:grpSpPr>
          <a:xfrm>
            <a:off x="7301159" y="3406656"/>
            <a:ext cx="926046" cy="918158"/>
            <a:chOff x="2387469" y="4750938"/>
            <a:chExt cx="926046" cy="918158"/>
          </a:xfrm>
        </p:grpSpPr>
        <p:pic>
          <p:nvPicPr>
            <p:cNvPr id="1353" name="Picture 135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54" name="Picture 135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55" name="Group 1354"/>
          <p:cNvGrpSpPr/>
          <p:nvPr/>
        </p:nvGrpSpPr>
        <p:grpSpPr>
          <a:xfrm>
            <a:off x="8173010" y="2673318"/>
            <a:ext cx="926046" cy="918158"/>
            <a:chOff x="2387469" y="4750938"/>
            <a:chExt cx="926046" cy="918158"/>
          </a:xfrm>
        </p:grpSpPr>
        <p:pic>
          <p:nvPicPr>
            <p:cNvPr id="1356" name="Picture 135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57" name="Picture 135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58" name="Group 1357"/>
          <p:cNvGrpSpPr/>
          <p:nvPr/>
        </p:nvGrpSpPr>
        <p:grpSpPr>
          <a:xfrm>
            <a:off x="8659201" y="3546087"/>
            <a:ext cx="926046" cy="918158"/>
            <a:chOff x="2387469" y="4750938"/>
            <a:chExt cx="926046" cy="918158"/>
          </a:xfrm>
        </p:grpSpPr>
        <p:pic>
          <p:nvPicPr>
            <p:cNvPr id="1359" name="Picture 13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60" name="Picture 135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61" name="Group 1360"/>
          <p:cNvGrpSpPr/>
          <p:nvPr/>
        </p:nvGrpSpPr>
        <p:grpSpPr>
          <a:xfrm>
            <a:off x="9631971" y="2921522"/>
            <a:ext cx="926046" cy="918158"/>
            <a:chOff x="2387469" y="4750938"/>
            <a:chExt cx="926046" cy="918158"/>
          </a:xfrm>
        </p:grpSpPr>
        <p:pic>
          <p:nvPicPr>
            <p:cNvPr id="1362" name="Picture 136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63" name="Picture 136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64" name="Group 1363"/>
          <p:cNvGrpSpPr/>
          <p:nvPr/>
        </p:nvGrpSpPr>
        <p:grpSpPr>
          <a:xfrm>
            <a:off x="9320317" y="4266954"/>
            <a:ext cx="926046" cy="918158"/>
            <a:chOff x="2387469" y="4750938"/>
            <a:chExt cx="926046" cy="918158"/>
          </a:xfrm>
        </p:grpSpPr>
        <p:pic>
          <p:nvPicPr>
            <p:cNvPr id="1365" name="Picture 13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66" name="Picture 136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67" name="Group 1366"/>
          <p:cNvGrpSpPr/>
          <p:nvPr/>
        </p:nvGrpSpPr>
        <p:grpSpPr>
          <a:xfrm>
            <a:off x="10697802" y="3329970"/>
            <a:ext cx="926046" cy="918158"/>
            <a:chOff x="2387469" y="4750938"/>
            <a:chExt cx="926046" cy="918158"/>
          </a:xfrm>
        </p:grpSpPr>
        <p:pic>
          <p:nvPicPr>
            <p:cNvPr id="1368" name="Picture 136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69" name="Picture 136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70" name="Group 1369"/>
          <p:cNvGrpSpPr/>
          <p:nvPr/>
        </p:nvGrpSpPr>
        <p:grpSpPr>
          <a:xfrm>
            <a:off x="10430748" y="4342160"/>
            <a:ext cx="926046" cy="918158"/>
            <a:chOff x="2387469" y="4750938"/>
            <a:chExt cx="926046" cy="918158"/>
          </a:xfrm>
        </p:grpSpPr>
        <p:pic>
          <p:nvPicPr>
            <p:cNvPr id="1371" name="Picture 137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72" name="Picture 137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73" name="Group 1372"/>
          <p:cNvGrpSpPr/>
          <p:nvPr/>
        </p:nvGrpSpPr>
        <p:grpSpPr>
          <a:xfrm>
            <a:off x="2716103" y="3250573"/>
            <a:ext cx="926046" cy="935884"/>
            <a:chOff x="1239687" y="2640973"/>
            <a:chExt cx="926046" cy="935884"/>
          </a:xfrm>
        </p:grpSpPr>
        <p:pic>
          <p:nvPicPr>
            <p:cNvPr id="1374" name="Picture 137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375" name="Group 1374"/>
            <p:cNvGrpSpPr/>
            <p:nvPr/>
          </p:nvGrpSpPr>
          <p:grpSpPr>
            <a:xfrm>
              <a:off x="1368846" y="2640973"/>
              <a:ext cx="646476" cy="646476"/>
              <a:chOff x="5244967" y="3638481"/>
              <a:chExt cx="1009938" cy="1009938"/>
            </a:xfrm>
          </p:grpSpPr>
          <p:pic>
            <p:nvPicPr>
              <p:cNvPr id="1376" name="Picture 1375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377" name="TextBox 1376"/>
              <p:cNvSpPr txBox="1"/>
              <p:nvPr/>
            </p:nvSpPr>
            <p:spPr>
              <a:xfrm>
                <a:off x="5527674" y="41395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378" name="Group 1377"/>
          <p:cNvGrpSpPr/>
          <p:nvPr/>
        </p:nvGrpSpPr>
        <p:grpSpPr>
          <a:xfrm>
            <a:off x="3150448" y="4146973"/>
            <a:ext cx="926046" cy="935884"/>
            <a:chOff x="1239687" y="2640973"/>
            <a:chExt cx="926046" cy="935884"/>
          </a:xfrm>
        </p:grpSpPr>
        <p:pic>
          <p:nvPicPr>
            <p:cNvPr id="1379" name="Picture 137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380" name="Group 1379"/>
            <p:cNvGrpSpPr/>
            <p:nvPr/>
          </p:nvGrpSpPr>
          <p:grpSpPr>
            <a:xfrm>
              <a:off x="1368846" y="2640973"/>
              <a:ext cx="646476" cy="646476"/>
              <a:chOff x="5244967" y="3638481"/>
              <a:chExt cx="1009938" cy="1009938"/>
            </a:xfrm>
          </p:grpSpPr>
          <p:pic>
            <p:nvPicPr>
              <p:cNvPr id="1381" name="Picture 1380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382" name="TextBox 1381"/>
              <p:cNvSpPr txBox="1"/>
              <p:nvPr/>
            </p:nvSpPr>
            <p:spPr>
              <a:xfrm>
                <a:off x="5527674" y="41395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383" name="Group 1382"/>
          <p:cNvGrpSpPr/>
          <p:nvPr/>
        </p:nvGrpSpPr>
        <p:grpSpPr>
          <a:xfrm>
            <a:off x="3521895" y="2508620"/>
            <a:ext cx="926046" cy="935884"/>
            <a:chOff x="1239687" y="2640973"/>
            <a:chExt cx="926046" cy="935884"/>
          </a:xfrm>
        </p:grpSpPr>
        <p:pic>
          <p:nvPicPr>
            <p:cNvPr id="1384" name="Picture 138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385" name="Group 1384"/>
            <p:cNvGrpSpPr/>
            <p:nvPr/>
          </p:nvGrpSpPr>
          <p:grpSpPr>
            <a:xfrm>
              <a:off x="1368846" y="2640973"/>
              <a:ext cx="646476" cy="646476"/>
              <a:chOff x="5244967" y="3638481"/>
              <a:chExt cx="1009938" cy="1009938"/>
            </a:xfrm>
          </p:grpSpPr>
          <p:pic>
            <p:nvPicPr>
              <p:cNvPr id="1386" name="Picture 1385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387" name="TextBox 1386"/>
              <p:cNvSpPr txBox="1"/>
              <p:nvPr/>
            </p:nvSpPr>
            <p:spPr>
              <a:xfrm>
                <a:off x="5527674" y="41395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388" name="Group 1387"/>
          <p:cNvGrpSpPr/>
          <p:nvPr/>
        </p:nvGrpSpPr>
        <p:grpSpPr>
          <a:xfrm>
            <a:off x="3776819" y="3358629"/>
            <a:ext cx="926046" cy="935884"/>
            <a:chOff x="1239687" y="2640973"/>
            <a:chExt cx="926046" cy="935884"/>
          </a:xfrm>
        </p:grpSpPr>
        <p:pic>
          <p:nvPicPr>
            <p:cNvPr id="1389" name="Picture 138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390" name="Group 1389"/>
            <p:cNvGrpSpPr/>
            <p:nvPr/>
          </p:nvGrpSpPr>
          <p:grpSpPr>
            <a:xfrm>
              <a:off x="1368846" y="2640973"/>
              <a:ext cx="646476" cy="646476"/>
              <a:chOff x="5244967" y="3638481"/>
              <a:chExt cx="1009938" cy="1009938"/>
            </a:xfrm>
          </p:grpSpPr>
          <p:pic>
            <p:nvPicPr>
              <p:cNvPr id="1391" name="Picture 1390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392" name="TextBox 1391"/>
              <p:cNvSpPr txBox="1"/>
              <p:nvPr/>
            </p:nvSpPr>
            <p:spPr>
              <a:xfrm>
                <a:off x="5527674" y="41395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393" name="Group 1392"/>
          <p:cNvGrpSpPr/>
          <p:nvPr/>
        </p:nvGrpSpPr>
        <p:grpSpPr>
          <a:xfrm>
            <a:off x="4232994" y="4529933"/>
            <a:ext cx="926046" cy="935884"/>
            <a:chOff x="1239687" y="2640973"/>
            <a:chExt cx="926046" cy="935884"/>
          </a:xfrm>
        </p:grpSpPr>
        <p:pic>
          <p:nvPicPr>
            <p:cNvPr id="1394" name="Picture 139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395" name="Group 1394"/>
            <p:cNvGrpSpPr/>
            <p:nvPr/>
          </p:nvGrpSpPr>
          <p:grpSpPr>
            <a:xfrm>
              <a:off x="1368846" y="2640973"/>
              <a:ext cx="646476" cy="646476"/>
              <a:chOff x="5244967" y="3638481"/>
              <a:chExt cx="1009938" cy="1009938"/>
            </a:xfrm>
          </p:grpSpPr>
          <p:pic>
            <p:nvPicPr>
              <p:cNvPr id="1396" name="Picture 1395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397" name="TextBox 1396"/>
              <p:cNvSpPr txBox="1"/>
              <p:nvPr/>
            </p:nvSpPr>
            <p:spPr>
              <a:xfrm>
                <a:off x="5527674" y="41395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398" name="Group 1397"/>
          <p:cNvGrpSpPr/>
          <p:nvPr/>
        </p:nvGrpSpPr>
        <p:grpSpPr>
          <a:xfrm>
            <a:off x="903346" y="4298060"/>
            <a:ext cx="926046" cy="935884"/>
            <a:chOff x="1239687" y="2640973"/>
            <a:chExt cx="926046" cy="935884"/>
          </a:xfrm>
        </p:grpSpPr>
        <p:pic>
          <p:nvPicPr>
            <p:cNvPr id="1399" name="Picture 139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400" name="Group 1399"/>
            <p:cNvGrpSpPr/>
            <p:nvPr/>
          </p:nvGrpSpPr>
          <p:grpSpPr>
            <a:xfrm>
              <a:off x="1368846" y="2640973"/>
              <a:ext cx="646476" cy="646476"/>
              <a:chOff x="5244967" y="3638481"/>
              <a:chExt cx="1009938" cy="1009938"/>
            </a:xfrm>
          </p:grpSpPr>
          <p:pic>
            <p:nvPicPr>
              <p:cNvPr id="1401" name="Picture 1400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402" name="TextBox 1401"/>
              <p:cNvSpPr txBox="1"/>
              <p:nvPr/>
            </p:nvSpPr>
            <p:spPr>
              <a:xfrm>
                <a:off x="5527674" y="41395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517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9" name="Group 1328"/>
          <p:cNvGrpSpPr/>
          <p:nvPr/>
        </p:nvGrpSpPr>
        <p:grpSpPr>
          <a:xfrm>
            <a:off x="10052278" y="2702949"/>
            <a:ext cx="926046" cy="935884"/>
            <a:chOff x="1239687" y="2640973"/>
            <a:chExt cx="926046" cy="935884"/>
          </a:xfrm>
        </p:grpSpPr>
        <p:pic>
          <p:nvPicPr>
            <p:cNvPr id="1308" name="Picture 130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322" name="Group 1321"/>
            <p:cNvGrpSpPr/>
            <p:nvPr/>
          </p:nvGrpSpPr>
          <p:grpSpPr>
            <a:xfrm>
              <a:off x="1368846" y="2640973"/>
              <a:ext cx="646476" cy="646476"/>
              <a:chOff x="5244967" y="3638481"/>
              <a:chExt cx="1009938" cy="1009938"/>
            </a:xfrm>
          </p:grpSpPr>
          <p:pic>
            <p:nvPicPr>
              <p:cNvPr id="1320" name="Picture 13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321" name="TextBox 1320"/>
              <p:cNvSpPr txBox="1"/>
              <p:nvPr/>
            </p:nvSpPr>
            <p:spPr>
              <a:xfrm>
                <a:off x="5527674" y="41395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345" name="Group 1344"/>
          <p:cNvGrpSpPr/>
          <p:nvPr/>
        </p:nvGrpSpPr>
        <p:grpSpPr>
          <a:xfrm>
            <a:off x="1478228" y="3257193"/>
            <a:ext cx="926046" cy="918158"/>
            <a:chOff x="2387469" y="4750938"/>
            <a:chExt cx="926046" cy="918158"/>
          </a:xfrm>
        </p:grpSpPr>
        <p:pic>
          <p:nvPicPr>
            <p:cNvPr id="1313" name="Picture 13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24" name="Picture 132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30" name="Group 1329"/>
          <p:cNvGrpSpPr/>
          <p:nvPr/>
        </p:nvGrpSpPr>
        <p:grpSpPr>
          <a:xfrm>
            <a:off x="9944150" y="1593060"/>
            <a:ext cx="926046" cy="935884"/>
            <a:chOff x="1239687" y="2640973"/>
            <a:chExt cx="926046" cy="935884"/>
          </a:xfrm>
        </p:grpSpPr>
        <p:pic>
          <p:nvPicPr>
            <p:cNvPr id="1331" name="Picture 13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332" name="Group 1331"/>
            <p:cNvGrpSpPr/>
            <p:nvPr/>
          </p:nvGrpSpPr>
          <p:grpSpPr>
            <a:xfrm>
              <a:off x="1368846" y="2640973"/>
              <a:ext cx="646476" cy="646476"/>
              <a:chOff x="5244967" y="3638481"/>
              <a:chExt cx="1009938" cy="1009938"/>
            </a:xfrm>
          </p:grpSpPr>
          <p:pic>
            <p:nvPicPr>
              <p:cNvPr id="1333" name="Picture 1332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334" name="TextBox 1333"/>
              <p:cNvSpPr txBox="1"/>
              <p:nvPr/>
            </p:nvSpPr>
            <p:spPr>
              <a:xfrm>
                <a:off x="5527674" y="41395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335" name="Group 1334"/>
          <p:cNvGrpSpPr/>
          <p:nvPr/>
        </p:nvGrpSpPr>
        <p:grpSpPr>
          <a:xfrm>
            <a:off x="1558947" y="1347802"/>
            <a:ext cx="926046" cy="935884"/>
            <a:chOff x="1239687" y="2640973"/>
            <a:chExt cx="926046" cy="935884"/>
          </a:xfrm>
        </p:grpSpPr>
        <p:pic>
          <p:nvPicPr>
            <p:cNvPr id="1336" name="Picture 13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337" name="Group 1336"/>
            <p:cNvGrpSpPr/>
            <p:nvPr/>
          </p:nvGrpSpPr>
          <p:grpSpPr>
            <a:xfrm>
              <a:off x="1368846" y="2640973"/>
              <a:ext cx="646476" cy="646476"/>
              <a:chOff x="5244967" y="3638481"/>
              <a:chExt cx="1009938" cy="1009938"/>
            </a:xfrm>
          </p:grpSpPr>
          <p:pic>
            <p:nvPicPr>
              <p:cNvPr id="1338" name="Picture 1337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339" name="TextBox 1338"/>
              <p:cNvSpPr txBox="1"/>
              <p:nvPr/>
            </p:nvSpPr>
            <p:spPr>
              <a:xfrm>
                <a:off x="5527674" y="41395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340" name="Group 1339"/>
          <p:cNvGrpSpPr/>
          <p:nvPr/>
        </p:nvGrpSpPr>
        <p:grpSpPr>
          <a:xfrm>
            <a:off x="6718225" y="1994278"/>
            <a:ext cx="926046" cy="935884"/>
            <a:chOff x="1239687" y="2640973"/>
            <a:chExt cx="926046" cy="935884"/>
          </a:xfrm>
        </p:grpSpPr>
        <p:pic>
          <p:nvPicPr>
            <p:cNvPr id="1341" name="Picture 13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342" name="Group 1341"/>
            <p:cNvGrpSpPr/>
            <p:nvPr/>
          </p:nvGrpSpPr>
          <p:grpSpPr>
            <a:xfrm>
              <a:off x="1368846" y="2640973"/>
              <a:ext cx="646476" cy="646476"/>
              <a:chOff x="5244967" y="3638481"/>
              <a:chExt cx="1009938" cy="1009938"/>
            </a:xfrm>
          </p:grpSpPr>
          <p:pic>
            <p:nvPicPr>
              <p:cNvPr id="1343" name="Picture 1342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344" name="TextBox 1343"/>
              <p:cNvSpPr txBox="1"/>
              <p:nvPr/>
            </p:nvSpPr>
            <p:spPr>
              <a:xfrm>
                <a:off x="5527674" y="41395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346" name="Group 1345"/>
          <p:cNvGrpSpPr/>
          <p:nvPr/>
        </p:nvGrpSpPr>
        <p:grpSpPr>
          <a:xfrm>
            <a:off x="7552206" y="3042244"/>
            <a:ext cx="926046" cy="918158"/>
            <a:chOff x="2387469" y="4750938"/>
            <a:chExt cx="926046" cy="918158"/>
          </a:xfrm>
        </p:grpSpPr>
        <p:pic>
          <p:nvPicPr>
            <p:cNvPr id="1347" name="Picture 13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48" name="Picture 134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49" name="Group 1348"/>
          <p:cNvGrpSpPr/>
          <p:nvPr/>
        </p:nvGrpSpPr>
        <p:grpSpPr>
          <a:xfrm>
            <a:off x="6360904" y="2992357"/>
            <a:ext cx="926046" cy="918158"/>
            <a:chOff x="2387469" y="4750938"/>
            <a:chExt cx="926046" cy="918158"/>
          </a:xfrm>
        </p:grpSpPr>
        <p:pic>
          <p:nvPicPr>
            <p:cNvPr id="1350" name="Picture 134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51" name="Picture 135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52" name="Group 1351"/>
          <p:cNvGrpSpPr/>
          <p:nvPr/>
        </p:nvGrpSpPr>
        <p:grpSpPr>
          <a:xfrm>
            <a:off x="6016850" y="1161785"/>
            <a:ext cx="926046" cy="918158"/>
            <a:chOff x="2387469" y="4750938"/>
            <a:chExt cx="926046" cy="918158"/>
          </a:xfrm>
        </p:grpSpPr>
        <p:pic>
          <p:nvPicPr>
            <p:cNvPr id="1353" name="Picture 135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54" name="Picture 135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55" name="Group 1354"/>
          <p:cNvGrpSpPr/>
          <p:nvPr/>
        </p:nvGrpSpPr>
        <p:grpSpPr>
          <a:xfrm>
            <a:off x="7668185" y="1225518"/>
            <a:ext cx="926046" cy="918158"/>
            <a:chOff x="2387469" y="4750938"/>
            <a:chExt cx="926046" cy="918158"/>
          </a:xfrm>
        </p:grpSpPr>
        <p:pic>
          <p:nvPicPr>
            <p:cNvPr id="1356" name="Picture 135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57" name="Picture 135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58" name="Group 1357"/>
          <p:cNvGrpSpPr/>
          <p:nvPr/>
        </p:nvGrpSpPr>
        <p:grpSpPr>
          <a:xfrm>
            <a:off x="8154376" y="2098287"/>
            <a:ext cx="926046" cy="918158"/>
            <a:chOff x="2387469" y="4750938"/>
            <a:chExt cx="926046" cy="918158"/>
          </a:xfrm>
        </p:grpSpPr>
        <p:pic>
          <p:nvPicPr>
            <p:cNvPr id="1359" name="Picture 13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60" name="Picture 135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61" name="Group 1360"/>
          <p:cNvGrpSpPr/>
          <p:nvPr/>
        </p:nvGrpSpPr>
        <p:grpSpPr>
          <a:xfrm>
            <a:off x="4288437" y="2143676"/>
            <a:ext cx="926046" cy="918158"/>
            <a:chOff x="2387469" y="4750938"/>
            <a:chExt cx="926046" cy="918158"/>
          </a:xfrm>
        </p:grpSpPr>
        <p:pic>
          <p:nvPicPr>
            <p:cNvPr id="1362" name="Picture 136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63" name="Picture 136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64" name="Group 1363"/>
          <p:cNvGrpSpPr/>
          <p:nvPr/>
        </p:nvGrpSpPr>
        <p:grpSpPr>
          <a:xfrm>
            <a:off x="8815492" y="2819154"/>
            <a:ext cx="926046" cy="918158"/>
            <a:chOff x="2387469" y="4750938"/>
            <a:chExt cx="926046" cy="918158"/>
          </a:xfrm>
        </p:grpSpPr>
        <p:pic>
          <p:nvPicPr>
            <p:cNvPr id="1365" name="Picture 13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66" name="Picture 136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67" name="Group 1366"/>
          <p:cNvGrpSpPr/>
          <p:nvPr/>
        </p:nvGrpSpPr>
        <p:grpSpPr>
          <a:xfrm>
            <a:off x="4935097" y="2964018"/>
            <a:ext cx="926046" cy="918158"/>
            <a:chOff x="2387469" y="4750938"/>
            <a:chExt cx="926046" cy="918158"/>
          </a:xfrm>
        </p:grpSpPr>
        <p:pic>
          <p:nvPicPr>
            <p:cNvPr id="1368" name="Picture 136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69" name="Picture 136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70" name="Group 1369"/>
          <p:cNvGrpSpPr/>
          <p:nvPr/>
        </p:nvGrpSpPr>
        <p:grpSpPr>
          <a:xfrm>
            <a:off x="2346292" y="2551447"/>
            <a:ext cx="926046" cy="918158"/>
            <a:chOff x="2387469" y="4750938"/>
            <a:chExt cx="926046" cy="918158"/>
          </a:xfrm>
        </p:grpSpPr>
        <p:pic>
          <p:nvPicPr>
            <p:cNvPr id="1371" name="Picture 137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72" name="Picture 137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73" name="Group 1372"/>
          <p:cNvGrpSpPr/>
          <p:nvPr/>
        </p:nvGrpSpPr>
        <p:grpSpPr>
          <a:xfrm>
            <a:off x="4795312" y="1229916"/>
            <a:ext cx="926046" cy="935884"/>
            <a:chOff x="1239687" y="2640973"/>
            <a:chExt cx="926046" cy="935884"/>
          </a:xfrm>
        </p:grpSpPr>
        <p:pic>
          <p:nvPicPr>
            <p:cNvPr id="1374" name="Picture 137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375" name="Group 1374"/>
            <p:cNvGrpSpPr/>
            <p:nvPr/>
          </p:nvGrpSpPr>
          <p:grpSpPr>
            <a:xfrm>
              <a:off x="1368846" y="2640973"/>
              <a:ext cx="646476" cy="646476"/>
              <a:chOff x="5244967" y="3638481"/>
              <a:chExt cx="1009938" cy="1009938"/>
            </a:xfrm>
          </p:grpSpPr>
          <p:pic>
            <p:nvPicPr>
              <p:cNvPr id="1376" name="Picture 1375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377" name="TextBox 1376"/>
              <p:cNvSpPr txBox="1"/>
              <p:nvPr/>
            </p:nvSpPr>
            <p:spPr>
              <a:xfrm>
                <a:off x="5527674" y="41395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378" name="Group 1377"/>
          <p:cNvGrpSpPr/>
          <p:nvPr/>
        </p:nvGrpSpPr>
        <p:grpSpPr>
          <a:xfrm>
            <a:off x="3149756" y="1825258"/>
            <a:ext cx="926046" cy="935884"/>
            <a:chOff x="1239687" y="2640973"/>
            <a:chExt cx="926046" cy="935884"/>
          </a:xfrm>
        </p:grpSpPr>
        <p:pic>
          <p:nvPicPr>
            <p:cNvPr id="1379" name="Picture 137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380" name="Group 1379"/>
            <p:cNvGrpSpPr/>
            <p:nvPr/>
          </p:nvGrpSpPr>
          <p:grpSpPr>
            <a:xfrm>
              <a:off x="1368846" y="2640973"/>
              <a:ext cx="646476" cy="646476"/>
              <a:chOff x="5244967" y="3638481"/>
              <a:chExt cx="1009938" cy="1009938"/>
            </a:xfrm>
          </p:grpSpPr>
          <p:pic>
            <p:nvPicPr>
              <p:cNvPr id="1381" name="Picture 1380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382" name="TextBox 1381"/>
              <p:cNvSpPr txBox="1"/>
              <p:nvPr/>
            </p:nvSpPr>
            <p:spPr>
              <a:xfrm>
                <a:off x="5527674" y="41395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383" name="Group 1382"/>
          <p:cNvGrpSpPr/>
          <p:nvPr/>
        </p:nvGrpSpPr>
        <p:grpSpPr>
          <a:xfrm>
            <a:off x="5465885" y="2056473"/>
            <a:ext cx="926046" cy="935884"/>
            <a:chOff x="1239687" y="2640973"/>
            <a:chExt cx="926046" cy="935884"/>
          </a:xfrm>
        </p:grpSpPr>
        <p:pic>
          <p:nvPicPr>
            <p:cNvPr id="1384" name="Picture 138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385" name="Group 1384"/>
            <p:cNvGrpSpPr/>
            <p:nvPr/>
          </p:nvGrpSpPr>
          <p:grpSpPr>
            <a:xfrm>
              <a:off x="1368846" y="2640973"/>
              <a:ext cx="646476" cy="646476"/>
              <a:chOff x="5244967" y="3638481"/>
              <a:chExt cx="1009938" cy="1009938"/>
            </a:xfrm>
          </p:grpSpPr>
          <p:pic>
            <p:nvPicPr>
              <p:cNvPr id="1386" name="Picture 1385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387" name="TextBox 1386"/>
              <p:cNvSpPr txBox="1"/>
              <p:nvPr/>
            </p:nvSpPr>
            <p:spPr>
              <a:xfrm>
                <a:off x="5527674" y="41395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388" name="Group 1387"/>
          <p:cNvGrpSpPr/>
          <p:nvPr/>
        </p:nvGrpSpPr>
        <p:grpSpPr>
          <a:xfrm>
            <a:off x="1287618" y="2239536"/>
            <a:ext cx="926046" cy="935884"/>
            <a:chOff x="1239687" y="2640973"/>
            <a:chExt cx="926046" cy="935884"/>
          </a:xfrm>
        </p:grpSpPr>
        <p:pic>
          <p:nvPicPr>
            <p:cNvPr id="1389" name="Picture 138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390" name="Group 1389"/>
            <p:cNvGrpSpPr/>
            <p:nvPr/>
          </p:nvGrpSpPr>
          <p:grpSpPr>
            <a:xfrm>
              <a:off x="1368846" y="2640973"/>
              <a:ext cx="646476" cy="646476"/>
              <a:chOff x="5244967" y="3638481"/>
              <a:chExt cx="1009938" cy="1009938"/>
            </a:xfrm>
          </p:grpSpPr>
          <p:pic>
            <p:nvPicPr>
              <p:cNvPr id="1391" name="Picture 1390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392" name="TextBox 1391"/>
              <p:cNvSpPr txBox="1"/>
              <p:nvPr/>
            </p:nvSpPr>
            <p:spPr>
              <a:xfrm>
                <a:off x="5527674" y="41395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393" name="Group 1392"/>
          <p:cNvGrpSpPr/>
          <p:nvPr/>
        </p:nvGrpSpPr>
        <p:grpSpPr>
          <a:xfrm>
            <a:off x="3728169" y="3082133"/>
            <a:ext cx="926046" cy="935884"/>
            <a:chOff x="1239687" y="2640973"/>
            <a:chExt cx="926046" cy="935884"/>
          </a:xfrm>
        </p:grpSpPr>
        <p:pic>
          <p:nvPicPr>
            <p:cNvPr id="1394" name="Picture 139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395" name="Group 1394"/>
            <p:cNvGrpSpPr/>
            <p:nvPr/>
          </p:nvGrpSpPr>
          <p:grpSpPr>
            <a:xfrm>
              <a:off x="1368846" y="2640973"/>
              <a:ext cx="646476" cy="646476"/>
              <a:chOff x="5244967" y="3638481"/>
              <a:chExt cx="1009938" cy="1009938"/>
            </a:xfrm>
          </p:grpSpPr>
          <p:pic>
            <p:nvPicPr>
              <p:cNvPr id="1396" name="Picture 1395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397" name="TextBox 1396"/>
              <p:cNvSpPr txBox="1"/>
              <p:nvPr/>
            </p:nvSpPr>
            <p:spPr>
              <a:xfrm>
                <a:off x="5527674" y="41395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398" name="Group 1397"/>
          <p:cNvGrpSpPr/>
          <p:nvPr/>
        </p:nvGrpSpPr>
        <p:grpSpPr>
          <a:xfrm>
            <a:off x="8873057" y="1347802"/>
            <a:ext cx="926046" cy="935884"/>
            <a:chOff x="1239687" y="2640973"/>
            <a:chExt cx="926046" cy="935884"/>
          </a:xfrm>
        </p:grpSpPr>
        <p:pic>
          <p:nvPicPr>
            <p:cNvPr id="1399" name="Picture 139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400" name="Group 1399"/>
            <p:cNvGrpSpPr/>
            <p:nvPr/>
          </p:nvGrpSpPr>
          <p:grpSpPr>
            <a:xfrm>
              <a:off x="1368846" y="2640973"/>
              <a:ext cx="646476" cy="646476"/>
              <a:chOff x="5244967" y="3638481"/>
              <a:chExt cx="1009938" cy="1009938"/>
            </a:xfrm>
          </p:grpSpPr>
          <p:pic>
            <p:nvPicPr>
              <p:cNvPr id="1401" name="Picture 1400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402" name="TextBox 1401"/>
              <p:cNvSpPr txBox="1"/>
              <p:nvPr/>
            </p:nvSpPr>
            <p:spPr>
              <a:xfrm>
                <a:off x="5527674" y="41395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409" name="TextBox 408"/>
          <p:cNvSpPr txBox="1"/>
          <p:nvPr/>
        </p:nvSpPr>
        <p:spPr>
          <a:xfrm>
            <a:off x="139970" y="146232"/>
            <a:ext cx="11918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FF0000"/>
                </a:solidFill>
                <a:latin typeface="Centaur" panose="02030504050205020304" pitchFamily="18" charset="0"/>
              </a:rPr>
              <a:t>Produce a </a:t>
            </a:r>
            <a:r>
              <a:rPr lang="en-US" sz="4400" b="1" dirty="0" smtClean="0">
                <a:solidFill>
                  <a:srgbClr val="FF0000"/>
                </a:solidFill>
                <a:latin typeface="Centaur" panose="02030504050205020304" pitchFamily="18" charset="0"/>
              </a:rPr>
              <a:t>Score</a:t>
            </a:r>
            <a:r>
              <a:rPr lang="en-US" sz="4400" dirty="0" smtClean="0">
                <a:solidFill>
                  <a:srgbClr val="FF0000"/>
                </a:solidFill>
                <a:latin typeface="Centaur" panose="02030504050205020304" pitchFamily="18" charset="0"/>
              </a:rPr>
              <a:t> based on </a:t>
            </a:r>
            <a:r>
              <a:rPr lang="en-US" sz="4400" b="1" dirty="0" smtClean="0">
                <a:solidFill>
                  <a:srgbClr val="FF0000"/>
                </a:solidFill>
                <a:latin typeface="Centaur" panose="02030504050205020304" pitchFamily="18" charset="0"/>
              </a:rPr>
              <a:t>Variants</a:t>
            </a:r>
            <a:r>
              <a:rPr lang="en-US" sz="4400" dirty="0" smtClean="0">
                <a:solidFill>
                  <a:srgbClr val="FF0000"/>
                </a:solidFill>
                <a:latin typeface="Centaur" panose="02030504050205020304" pitchFamily="18" charset="0"/>
              </a:rPr>
              <a:t> to classify samples</a:t>
            </a:r>
          </a:p>
        </p:txBody>
      </p:sp>
    </p:spTree>
    <p:extLst>
      <p:ext uri="{BB962C8B-B14F-4D97-AF65-F5344CB8AC3E}">
        <p14:creationId xmlns:p14="http://schemas.microsoft.com/office/powerpoint/2010/main" val="350167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9" name="Group 1328"/>
          <p:cNvGrpSpPr/>
          <p:nvPr/>
        </p:nvGrpSpPr>
        <p:grpSpPr>
          <a:xfrm>
            <a:off x="10052278" y="2702949"/>
            <a:ext cx="926046" cy="935884"/>
            <a:chOff x="1239687" y="2640973"/>
            <a:chExt cx="926046" cy="935884"/>
          </a:xfrm>
        </p:grpSpPr>
        <p:pic>
          <p:nvPicPr>
            <p:cNvPr id="1308" name="Picture 130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322" name="Group 1321"/>
            <p:cNvGrpSpPr/>
            <p:nvPr/>
          </p:nvGrpSpPr>
          <p:grpSpPr>
            <a:xfrm>
              <a:off x="1368846" y="2640973"/>
              <a:ext cx="646476" cy="646476"/>
              <a:chOff x="5244967" y="3638481"/>
              <a:chExt cx="1009938" cy="1009938"/>
            </a:xfrm>
          </p:grpSpPr>
          <p:pic>
            <p:nvPicPr>
              <p:cNvPr id="1320" name="Picture 13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321" name="TextBox 1320"/>
              <p:cNvSpPr txBox="1"/>
              <p:nvPr/>
            </p:nvSpPr>
            <p:spPr>
              <a:xfrm>
                <a:off x="5527674" y="41395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345" name="Group 1344"/>
          <p:cNvGrpSpPr/>
          <p:nvPr/>
        </p:nvGrpSpPr>
        <p:grpSpPr>
          <a:xfrm>
            <a:off x="1478228" y="3257193"/>
            <a:ext cx="926046" cy="918158"/>
            <a:chOff x="2387469" y="4750938"/>
            <a:chExt cx="926046" cy="918158"/>
          </a:xfrm>
        </p:grpSpPr>
        <p:pic>
          <p:nvPicPr>
            <p:cNvPr id="1313" name="Picture 13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24" name="Picture 132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30" name="Group 1329"/>
          <p:cNvGrpSpPr/>
          <p:nvPr/>
        </p:nvGrpSpPr>
        <p:grpSpPr>
          <a:xfrm>
            <a:off x="9944150" y="1593060"/>
            <a:ext cx="926046" cy="935884"/>
            <a:chOff x="1239687" y="2640973"/>
            <a:chExt cx="926046" cy="935884"/>
          </a:xfrm>
        </p:grpSpPr>
        <p:pic>
          <p:nvPicPr>
            <p:cNvPr id="1331" name="Picture 13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332" name="Group 1331"/>
            <p:cNvGrpSpPr/>
            <p:nvPr/>
          </p:nvGrpSpPr>
          <p:grpSpPr>
            <a:xfrm>
              <a:off x="1368846" y="2640973"/>
              <a:ext cx="646476" cy="646476"/>
              <a:chOff x="5244967" y="3638481"/>
              <a:chExt cx="1009938" cy="1009938"/>
            </a:xfrm>
          </p:grpSpPr>
          <p:pic>
            <p:nvPicPr>
              <p:cNvPr id="1333" name="Picture 1332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334" name="TextBox 1333"/>
              <p:cNvSpPr txBox="1"/>
              <p:nvPr/>
            </p:nvSpPr>
            <p:spPr>
              <a:xfrm>
                <a:off x="5527674" y="41395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335" name="Group 1334"/>
          <p:cNvGrpSpPr/>
          <p:nvPr/>
        </p:nvGrpSpPr>
        <p:grpSpPr>
          <a:xfrm>
            <a:off x="1558947" y="1347802"/>
            <a:ext cx="926046" cy="935884"/>
            <a:chOff x="1239687" y="2640973"/>
            <a:chExt cx="926046" cy="935884"/>
          </a:xfrm>
        </p:grpSpPr>
        <p:pic>
          <p:nvPicPr>
            <p:cNvPr id="1336" name="Picture 13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337" name="Group 1336"/>
            <p:cNvGrpSpPr/>
            <p:nvPr/>
          </p:nvGrpSpPr>
          <p:grpSpPr>
            <a:xfrm>
              <a:off x="1368846" y="2640973"/>
              <a:ext cx="646476" cy="646476"/>
              <a:chOff x="5244967" y="3638481"/>
              <a:chExt cx="1009938" cy="1009938"/>
            </a:xfrm>
          </p:grpSpPr>
          <p:pic>
            <p:nvPicPr>
              <p:cNvPr id="1338" name="Picture 1337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339" name="TextBox 1338"/>
              <p:cNvSpPr txBox="1"/>
              <p:nvPr/>
            </p:nvSpPr>
            <p:spPr>
              <a:xfrm>
                <a:off x="5527674" y="41395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340" name="Group 1339"/>
          <p:cNvGrpSpPr/>
          <p:nvPr/>
        </p:nvGrpSpPr>
        <p:grpSpPr>
          <a:xfrm>
            <a:off x="6718225" y="1994279"/>
            <a:ext cx="926046" cy="935883"/>
            <a:chOff x="1239687" y="2640974"/>
            <a:chExt cx="926046" cy="935883"/>
          </a:xfrm>
        </p:grpSpPr>
        <p:pic>
          <p:nvPicPr>
            <p:cNvPr id="1341" name="Picture 13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342" name="Group 1341"/>
            <p:cNvGrpSpPr/>
            <p:nvPr/>
          </p:nvGrpSpPr>
          <p:grpSpPr>
            <a:xfrm>
              <a:off x="1368846" y="2640974"/>
              <a:ext cx="646476" cy="690086"/>
              <a:chOff x="5244967" y="3638481"/>
              <a:chExt cx="1009938" cy="1078066"/>
            </a:xfrm>
          </p:grpSpPr>
          <p:pic>
            <p:nvPicPr>
              <p:cNvPr id="1343" name="Picture 1342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344" name="TextBox 1343"/>
              <p:cNvSpPr txBox="1"/>
              <p:nvPr/>
            </p:nvSpPr>
            <p:spPr>
              <a:xfrm>
                <a:off x="5527674" y="4139569"/>
                <a:ext cx="486325" cy="576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C000"/>
                    </a:solidFill>
                  </a:rPr>
                  <a:t>X</a:t>
                </a:r>
                <a:endParaRPr lang="en-US" b="1" dirty="0">
                  <a:solidFill>
                    <a:srgbClr val="FFC000"/>
                  </a:solidFill>
                </a:endParaRPr>
              </a:p>
            </p:txBody>
          </p:sp>
        </p:grpSp>
      </p:grpSp>
      <p:grpSp>
        <p:nvGrpSpPr>
          <p:cNvPr id="1346" name="Group 1345"/>
          <p:cNvGrpSpPr/>
          <p:nvPr/>
        </p:nvGrpSpPr>
        <p:grpSpPr>
          <a:xfrm>
            <a:off x="7552206" y="3042244"/>
            <a:ext cx="926046" cy="918158"/>
            <a:chOff x="2387469" y="4750938"/>
            <a:chExt cx="926046" cy="918158"/>
          </a:xfrm>
        </p:grpSpPr>
        <p:pic>
          <p:nvPicPr>
            <p:cNvPr id="1347" name="Picture 13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48" name="Picture 134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49" name="Group 1348"/>
          <p:cNvGrpSpPr/>
          <p:nvPr/>
        </p:nvGrpSpPr>
        <p:grpSpPr>
          <a:xfrm>
            <a:off x="6360904" y="2992357"/>
            <a:ext cx="926046" cy="918158"/>
            <a:chOff x="2387469" y="4750938"/>
            <a:chExt cx="926046" cy="918158"/>
          </a:xfrm>
        </p:grpSpPr>
        <p:pic>
          <p:nvPicPr>
            <p:cNvPr id="1350" name="Picture 134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51" name="Picture 135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52" name="Group 1351"/>
          <p:cNvGrpSpPr/>
          <p:nvPr/>
        </p:nvGrpSpPr>
        <p:grpSpPr>
          <a:xfrm>
            <a:off x="6016850" y="1161785"/>
            <a:ext cx="926046" cy="918158"/>
            <a:chOff x="2387469" y="4750938"/>
            <a:chExt cx="926046" cy="918158"/>
          </a:xfrm>
        </p:grpSpPr>
        <p:pic>
          <p:nvPicPr>
            <p:cNvPr id="1353" name="Picture 135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54" name="Picture 135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55" name="Group 1354"/>
          <p:cNvGrpSpPr/>
          <p:nvPr/>
        </p:nvGrpSpPr>
        <p:grpSpPr>
          <a:xfrm>
            <a:off x="7668185" y="1225518"/>
            <a:ext cx="926046" cy="918158"/>
            <a:chOff x="2387469" y="4750938"/>
            <a:chExt cx="926046" cy="918158"/>
          </a:xfrm>
        </p:grpSpPr>
        <p:pic>
          <p:nvPicPr>
            <p:cNvPr id="1356" name="Picture 135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57" name="Picture 135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58" name="Group 1357"/>
          <p:cNvGrpSpPr/>
          <p:nvPr/>
        </p:nvGrpSpPr>
        <p:grpSpPr>
          <a:xfrm>
            <a:off x="8154376" y="2098287"/>
            <a:ext cx="926046" cy="918158"/>
            <a:chOff x="2387469" y="4750938"/>
            <a:chExt cx="926046" cy="918158"/>
          </a:xfrm>
        </p:grpSpPr>
        <p:pic>
          <p:nvPicPr>
            <p:cNvPr id="1359" name="Picture 13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60" name="Picture 135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61" name="Group 1360"/>
          <p:cNvGrpSpPr/>
          <p:nvPr/>
        </p:nvGrpSpPr>
        <p:grpSpPr>
          <a:xfrm>
            <a:off x="4288437" y="2143676"/>
            <a:ext cx="926046" cy="918158"/>
            <a:chOff x="2387469" y="4750938"/>
            <a:chExt cx="926046" cy="918158"/>
          </a:xfrm>
        </p:grpSpPr>
        <p:pic>
          <p:nvPicPr>
            <p:cNvPr id="1362" name="Picture 136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63" name="Picture 136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64" name="Group 1363"/>
          <p:cNvGrpSpPr/>
          <p:nvPr/>
        </p:nvGrpSpPr>
        <p:grpSpPr>
          <a:xfrm>
            <a:off x="8815492" y="2819154"/>
            <a:ext cx="926046" cy="918158"/>
            <a:chOff x="2387469" y="4750938"/>
            <a:chExt cx="926046" cy="918158"/>
          </a:xfrm>
        </p:grpSpPr>
        <p:pic>
          <p:nvPicPr>
            <p:cNvPr id="1365" name="Picture 13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66" name="Picture 136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67" name="Group 1366"/>
          <p:cNvGrpSpPr/>
          <p:nvPr/>
        </p:nvGrpSpPr>
        <p:grpSpPr>
          <a:xfrm>
            <a:off x="4935097" y="2964018"/>
            <a:ext cx="926046" cy="918158"/>
            <a:chOff x="2387469" y="4750938"/>
            <a:chExt cx="926046" cy="918158"/>
          </a:xfrm>
        </p:grpSpPr>
        <p:pic>
          <p:nvPicPr>
            <p:cNvPr id="1368" name="Picture 136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69" name="Picture 136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70" name="Group 1369"/>
          <p:cNvGrpSpPr/>
          <p:nvPr/>
        </p:nvGrpSpPr>
        <p:grpSpPr>
          <a:xfrm>
            <a:off x="2346292" y="2551447"/>
            <a:ext cx="926046" cy="918158"/>
            <a:chOff x="2387469" y="4750938"/>
            <a:chExt cx="926046" cy="918158"/>
          </a:xfrm>
        </p:grpSpPr>
        <p:pic>
          <p:nvPicPr>
            <p:cNvPr id="1371" name="Picture 137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469" y="5397414"/>
              <a:ext cx="926046" cy="271682"/>
            </a:xfrm>
            <a:prstGeom prst="rect">
              <a:avLst/>
            </a:prstGeom>
          </p:spPr>
        </p:pic>
        <p:pic>
          <p:nvPicPr>
            <p:cNvPr id="1372" name="Picture 137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8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27254" y="4750938"/>
              <a:ext cx="646476" cy="646476"/>
            </a:xfrm>
            <a:prstGeom prst="rect">
              <a:avLst/>
            </a:prstGeom>
          </p:spPr>
        </p:pic>
      </p:grpSp>
      <p:grpSp>
        <p:nvGrpSpPr>
          <p:cNvPr id="1373" name="Group 1372"/>
          <p:cNvGrpSpPr/>
          <p:nvPr/>
        </p:nvGrpSpPr>
        <p:grpSpPr>
          <a:xfrm>
            <a:off x="4795312" y="1229916"/>
            <a:ext cx="926046" cy="935884"/>
            <a:chOff x="1239687" y="2640973"/>
            <a:chExt cx="926046" cy="935884"/>
          </a:xfrm>
        </p:grpSpPr>
        <p:pic>
          <p:nvPicPr>
            <p:cNvPr id="1374" name="Picture 137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375" name="Group 1374"/>
            <p:cNvGrpSpPr/>
            <p:nvPr/>
          </p:nvGrpSpPr>
          <p:grpSpPr>
            <a:xfrm>
              <a:off x="1368846" y="2640973"/>
              <a:ext cx="646476" cy="646476"/>
              <a:chOff x="5244967" y="3638481"/>
              <a:chExt cx="1009938" cy="1009938"/>
            </a:xfrm>
          </p:grpSpPr>
          <p:pic>
            <p:nvPicPr>
              <p:cNvPr id="1376" name="Picture 1375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377" name="TextBox 1376"/>
              <p:cNvSpPr txBox="1"/>
              <p:nvPr/>
            </p:nvSpPr>
            <p:spPr>
              <a:xfrm>
                <a:off x="5527674" y="41395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378" name="Group 1377"/>
          <p:cNvGrpSpPr/>
          <p:nvPr/>
        </p:nvGrpSpPr>
        <p:grpSpPr>
          <a:xfrm>
            <a:off x="3149756" y="1825258"/>
            <a:ext cx="926046" cy="935884"/>
            <a:chOff x="1239687" y="2640973"/>
            <a:chExt cx="926046" cy="935884"/>
          </a:xfrm>
        </p:grpSpPr>
        <p:pic>
          <p:nvPicPr>
            <p:cNvPr id="1379" name="Picture 137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380" name="Group 1379"/>
            <p:cNvGrpSpPr/>
            <p:nvPr/>
          </p:nvGrpSpPr>
          <p:grpSpPr>
            <a:xfrm>
              <a:off x="1368846" y="2640973"/>
              <a:ext cx="646476" cy="646476"/>
              <a:chOff x="5244967" y="3638481"/>
              <a:chExt cx="1009938" cy="1009938"/>
            </a:xfrm>
          </p:grpSpPr>
          <p:pic>
            <p:nvPicPr>
              <p:cNvPr id="1381" name="Picture 1380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382" name="TextBox 1381"/>
              <p:cNvSpPr txBox="1"/>
              <p:nvPr/>
            </p:nvSpPr>
            <p:spPr>
              <a:xfrm>
                <a:off x="5527674" y="41395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383" name="Group 1382"/>
          <p:cNvGrpSpPr/>
          <p:nvPr/>
        </p:nvGrpSpPr>
        <p:grpSpPr>
          <a:xfrm>
            <a:off x="5465885" y="2056474"/>
            <a:ext cx="926046" cy="935883"/>
            <a:chOff x="1239687" y="2640974"/>
            <a:chExt cx="926046" cy="935883"/>
          </a:xfrm>
        </p:grpSpPr>
        <p:pic>
          <p:nvPicPr>
            <p:cNvPr id="1384" name="Picture 138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385" name="Group 1384"/>
            <p:cNvGrpSpPr/>
            <p:nvPr/>
          </p:nvGrpSpPr>
          <p:grpSpPr>
            <a:xfrm>
              <a:off x="1368846" y="2640974"/>
              <a:ext cx="646476" cy="690086"/>
              <a:chOff x="5244967" y="3638481"/>
              <a:chExt cx="1009938" cy="1078066"/>
            </a:xfrm>
          </p:grpSpPr>
          <p:pic>
            <p:nvPicPr>
              <p:cNvPr id="1386" name="Picture 1385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387" name="TextBox 1386"/>
              <p:cNvSpPr txBox="1"/>
              <p:nvPr/>
            </p:nvSpPr>
            <p:spPr>
              <a:xfrm>
                <a:off x="5527674" y="4139569"/>
                <a:ext cx="486325" cy="576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FF00"/>
                    </a:solidFill>
                  </a:rPr>
                  <a:t>X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1388" name="Group 1387"/>
          <p:cNvGrpSpPr/>
          <p:nvPr/>
        </p:nvGrpSpPr>
        <p:grpSpPr>
          <a:xfrm>
            <a:off x="1287618" y="2239536"/>
            <a:ext cx="926046" cy="935884"/>
            <a:chOff x="1239687" y="2640973"/>
            <a:chExt cx="926046" cy="935884"/>
          </a:xfrm>
        </p:grpSpPr>
        <p:pic>
          <p:nvPicPr>
            <p:cNvPr id="1389" name="Picture 138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390" name="Group 1389"/>
            <p:cNvGrpSpPr/>
            <p:nvPr/>
          </p:nvGrpSpPr>
          <p:grpSpPr>
            <a:xfrm>
              <a:off x="1368846" y="2640973"/>
              <a:ext cx="646476" cy="646476"/>
              <a:chOff x="5244967" y="3638481"/>
              <a:chExt cx="1009938" cy="1009938"/>
            </a:xfrm>
          </p:grpSpPr>
          <p:pic>
            <p:nvPicPr>
              <p:cNvPr id="1391" name="Picture 1390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392" name="TextBox 1391"/>
              <p:cNvSpPr txBox="1"/>
              <p:nvPr/>
            </p:nvSpPr>
            <p:spPr>
              <a:xfrm>
                <a:off x="5527674" y="413956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393" name="Group 1392"/>
          <p:cNvGrpSpPr/>
          <p:nvPr/>
        </p:nvGrpSpPr>
        <p:grpSpPr>
          <a:xfrm>
            <a:off x="3728169" y="3082134"/>
            <a:ext cx="926046" cy="935883"/>
            <a:chOff x="1239687" y="2640974"/>
            <a:chExt cx="926046" cy="935883"/>
          </a:xfrm>
        </p:grpSpPr>
        <p:pic>
          <p:nvPicPr>
            <p:cNvPr id="1394" name="Picture 139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395" name="Group 1394"/>
            <p:cNvGrpSpPr/>
            <p:nvPr/>
          </p:nvGrpSpPr>
          <p:grpSpPr>
            <a:xfrm>
              <a:off x="1368846" y="2640974"/>
              <a:ext cx="646476" cy="690086"/>
              <a:chOff x="5244967" y="3638481"/>
              <a:chExt cx="1009938" cy="1078066"/>
            </a:xfrm>
          </p:grpSpPr>
          <p:pic>
            <p:nvPicPr>
              <p:cNvPr id="1396" name="Picture 1395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397" name="TextBox 1396"/>
              <p:cNvSpPr txBox="1"/>
              <p:nvPr/>
            </p:nvSpPr>
            <p:spPr>
              <a:xfrm>
                <a:off x="5527674" y="4139569"/>
                <a:ext cx="486325" cy="576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FF00"/>
                    </a:solidFill>
                  </a:rPr>
                  <a:t>X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1398" name="Group 1397"/>
          <p:cNvGrpSpPr/>
          <p:nvPr/>
        </p:nvGrpSpPr>
        <p:grpSpPr>
          <a:xfrm>
            <a:off x="8873057" y="1347803"/>
            <a:ext cx="926046" cy="935883"/>
            <a:chOff x="1239687" y="2640974"/>
            <a:chExt cx="926046" cy="935883"/>
          </a:xfrm>
        </p:grpSpPr>
        <p:pic>
          <p:nvPicPr>
            <p:cNvPr id="1399" name="Picture 139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687" y="3305175"/>
              <a:ext cx="926046" cy="271682"/>
            </a:xfrm>
            <a:prstGeom prst="rect">
              <a:avLst/>
            </a:prstGeom>
          </p:spPr>
        </p:pic>
        <p:grpSp>
          <p:nvGrpSpPr>
            <p:cNvPr id="1400" name="Group 1399"/>
            <p:cNvGrpSpPr/>
            <p:nvPr/>
          </p:nvGrpSpPr>
          <p:grpSpPr>
            <a:xfrm>
              <a:off x="1368846" y="2640974"/>
              <a:ext cx="646476" cy="690086"/>
              <a:chOff x="5244967" y="3638481"/>
              <a:chExt cx="1009938" cy="1078066"/>
            </a:xfrm>
          </p:grpSpPr>
          <p:pic>
            <p:nvPicPr>
              <p:cNvPr id="1401" name="Picture 1400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44967" y="3638481"/>
                <a:ext cx="1009938" cy="1009938"/>
              </a:xfrm>
              <a:prstGeom prst="rect">
                <a:avLst/>
              </a:prstGeom>
            </p:spPr>
          </p:pic>
          <p:sp>
            <p:nvSpPr>
              <p:cNvPr id="1402" name="TextBox 1401"/>
              <p:cNvSpPr txBox="1"/>
              <p:nvPr/>
            </p:nvSpPr>
            <p:spPr>
              <a:xfrm>
                <a:off x="5527674" y="4139569"/>
                <a:ext cx="486325" cy="576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C000"/>
                    </a:solidFill>
                  </a:rPr>
                  <a:t>X</a:t>
                </a:r>
                <a:endParaRPr lang="en-US" b="1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409" name="TextBox 408"/>
          <p:cNvSpPr txBox="1"/>
          <p:nvPr/>
        </p:nvSpPr>
        <p:spPr>
          <a:xfrm>
            <a:off x="139970" y="146232"/>
            <a:ext cx="11918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FF0000"/>
                </a:solidFill>
                <a:latin typeface="Centaur" panose="02030504050205020304" pitchFamily="18" charset="0"/>
              </a:rPr>
              <a:t>Produce a </a:t>
            </a:r>
            <a:r>
              <a:rPr lang="en-US" sz="4400" b="1" dirty="0" smtClean="0">
                <a:solidFill>
                  <a:srgbClr val="FF0000"/>
                </a:solidFill>
                <a:latin typeface="Centaur" panose="02030504050205020304" pitchFamily="18" charset="0"/>
              </a:rPr>
              <a:t>Score</a:t>
            </a:r>
            <a:r>
              <a:rPr lang="en-US" sz="4400" dirty="0" smtClean="0">
                <a:solidFill>
                  <a:srgbClr val="FF0000"/>
                </a:solidFill>
                <a:latin typeface="Centaur" panose="02030504050205020304" pitchFamily="18" charset="0"/>
              </a:rPr>
              <a:t> based on </a:t>
            </a:r>
            <a:r>
              <a:rPr lang="en-US" sz="4400" b="1" dirty="0" smtClean="0">
                <a:solidFill>
                  <a:srgbClr val="FF0000"/>
                </a:solidFill>
                <a:latin typeface="Centaur" panose="02030504050205020304" pitchFamily="18" charset="0"/>
              </a:rPr>
              <a:t>Variants</a:t>
            </a:r>
            <a:r>
              <a:rPr lang="en-US" sz="4400" dirty="0" smtClean="0">
                <a:solidFill>
                  <a:srgbClr val="FF0000"/>
                </a:solidFill>
                <a:latin typeface="Centaur" panose="02030504050205020304" pitchFamily="18" charset="0"/>
              </a:rPr>
              <a:t> to classify samples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07457" y="4779880"/>
            <a:ext cx="11668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Centaur" panose="02030504050205020304" pitchFamily="18" charset="0"/>
              </a:rPr>
              <a:t>Issues</a:t>
            </a:r>
          </a:p>
          <a:p>
            <a:endParaRPr lang="en-US" b="1" u="sng" dirty="0">
              <a:latin typeface="Centaur" panose="02030504050205020304" pitchFamily="18" charset="0"/>
            </a:endParaRPr>
          </a:p>
          <a:p>
            <a:r>
              <a:rPr lang="en-US" b="1" dirty="0" smtClean="0">
                <a:solidFill>
                  <a:srgbClr val="FF0000"/>
                </a:solidFill>
                <a:latin typeface="Centaur" panose="02030504050205020304" pitchFamily="18" charset="0"/>
              </a:rPr>
              <a:t>Sampling</a:t>
            </a:r>
            <a:r>
              <a:rPr lang="en-US" dirty="0" smtClean="0">
                <a:solidFill>
                  <a:srgbClr val="FF0000"/>
                </a:solidFill>
                <a:latin typeface="Centaur" panose="02030504050205020304" pitchFamily="18" charset="0"/>
              </a:rPr>
              <a:t>:</a:t>
            </a:r>
            <a:r>
              <a:rPr lang="en-US" dirty="0" smtClean="0">
                <a:latin typeface="Centaur" panose="02030504050205020304" pitchFamily="18" charset="0"/>
              </a:rPr>
              <a:t> expensive, difficult to standardize, large variability and batch effects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entaur" panose="02030504050205020304" pitchFamily="18" charset="0"/>
              </a:rPr>
              <a:t>Features</a:t>
            </a:r>
            <a:r>
              <a:rPr lang="en-US" dirty="0" smtClean="0">
                <a:solidFill>
                  <a:srgbClr val="FF0000"/>
                </a:solidFill>
                <a:latin typeface="Centaur" panose="02030504050205020304" pitchFamily="18" charset="0"/>
              </a:rPr>
              <a:t>:</a:t>
            </a:r>
            <a:r>
              <a:rPr lang="en-US" dirty="0" smtClean="0">
                <a:latin typeface="Centaur" panose="02030504050205020304" pitchFamily="18" charset="0"/>
              </a:rPr>
              <a:t> 100,000s of variants of known biomedical effect / millions of variants total (to classify 100s of samples)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entaur" panose="02030504050205020304" pitchFamily="18" charset="0"/>
              </a:rPr>
              <a:t>Variability of Disease:</a:t>
            </a:r>
            <a:r>
              <a:rPr lang="en-US" dirty="0" smtClean="0">
                <a:solidFill>
                  <a:srgbClr val="FF0000"/>
                </a:solidFill>
                <a:latin typeface="Centaur" panose="02030504050205020304" pitchFamily="18" charset="0"/>
              </a:rPr>
              <a:t> </a:t>
            </a:r>
            <a:r>
              <a:rPr lang="en-US" dirty="0" smtClean="0">
                <a:latin typeface="Centaur" panose="02030504050205020304" pitchFamily="18" charset="0"/>
              </a:rPr>
              <a:t>People get the same condition for different reasons (i.e. we don’t know the subclasses)</a:t>
            </a:r>
            <a:endParaRPr lang="en-US" b="1" dirty="0" smtClean="0">
              <a:solidFill>
                <a:srgbClr val="FF0000"/>
              </a:solidFill>
              <a:latin typeface="Centaur" panose="02030504050205020304" pitchFamily="18" charset="0"/>
            </a:endParaRPr>
          </a:p>
          <a:p>
            <a:r>
              <a:rPr lang="en-US" dirty="0" smtClean="0">
                <a:latin typeface="Centaur" panose="020305040502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150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1" y="4621518"/>
            <a:ext cx="6286500" cy="223648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Rectangle 4"/>
          <p:cNvSpPr/>
          <p:nvPr/>
        </p:nvSpPr>
        <p:spPr>
          <a:xfrm>
            <a:off x="95251" y="247561"/>
            <a:ext cx="120110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entaur" panose="02030504050205020304" pitchFamily="18" charset="0"/>
              </a:rPr>
              <a:t>A </a:t>
            </a:r>
            <a:r>
              <a:rPr lang="en-US" sz="2800" dirty="0" smtClean="0">
                <a:latin typeface="Centaur" panose="02030504050205020304" pitchFamily="18" charset="0"/>
              </a:rPr>
              <a:t>polygenic </a:t>
            </a:r>
            <a:r>
              <a:rPr lang="en-US" sz="2800" dirty="0">
                <a:latin typeface="Centaur" panose="02030504050205020304" pitchFamily="18" charset="0"/>
              </a:rPr>
              <a:t>risk score (PRS) is an estimate of an individual’s genetic liability to a trait </a:t>
            </a:r>
            <a:r>
              <a:rPr lang="en-US" sz="2800" dirty="0" smtClean="0">
                <a:latin typeface="Centaur" panose="02030504050205020304" pitchFamily="18" charset="0"/>
              </a:rPr>
              <a:t>or disease</a:t>
            </a:r>
            <a:r>
              <a:rPr lang="en-US" sz="2800" dirty="0">
                <a:latin typeface="Centaur" panose="02030504050205020304" pitchFamily="18" charset="0"/>
              </a:rPr>
              <a:t>, calculated according to their genotype profile and relevant genome-wide association study (GWAS) data.</a:t>
            </a:r>
          </a:p>
        </p:txBody>
      </p:sp>
    </p:spTree>
    <p:extLst>
      <p:ext uri="{BB962C8B-B14F-4D97-AF65-F5344CB8AC3E}">
        <p14:creationId xmlns:p14="http://schemas.microsoft.com/office/powerpoint/2010/main" val="370899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1" y="4621518"/>
            <a:ext cx="6286500" cy="223648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Rectangle 4"/>
          <p:cNvSpPr/>
          <p:nvPr/>
        </p:nvSpPr>
        <p:spPr>
          <a:xfrm>
            <a:off x="95251" y="247561"/>
            <a:ext cx="1201102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entaur" panose="02030504050205020304" pitchFamily="18" charset="0"/>
              </a:rPr>
              <a:t>PRS </a:t>
            </a:r>
            <a:r>
              <a:rPr lang="en-US" sz="2800" dirty="0">
                <a:latin typeface="Centaur" panose="02030504050205020304" pitchFamily="18" charset="0"/>
              </a:rPr>
              <a:t>is an </a:t>
            </a:r>
            <a:r>
              <a:rPr lang="en-US" sz="2800" b="1" dirty="0">
                <a:solidFill>
                  <a:srgbClr val="FF0000"/>
                </a:solidFill>
                <a:latin typeface="Centaur" panose="02030504050205020304" pitchFamily="18" charset="0"/>
              </a:rPr>
              <a:t>estimate</a:t>
            </a:r>
            <a:r>
              <a:rPr lang="en-US" sz="2800" dirty="0">
                <a:latin typeface="Centaur" panose="02030504050205020304" pitchFamily="18" charset="0"/>
              </a:rPr>
              <a:t> of an individual’s </a:t>
            </a:r>
            <a:r>
              <a:rPr lang="en-US" sz="2800" b="1" dirty="0">
                <a:solidFill>
                  <a:srgbClr val="FF0000"/>
                </a:solidFill>
                <a:latin typeface="Centaur" panose="02030504050205020304" pitchFamily="18" charset="0"/>
              </a:rPr>
              <a:t>genetic liability </a:t>
            </a:r>
            <a:r>
              <a:rPr lang="en-US" sz="2800" dirty="0">
                <a:latin typeface="Centaur" panose="02030504050205020304" pitchFamily="18" charset="0"/>
              </a:rPr>
              <a:t>to a trait </a:t>
            </a:r>
            <a:r>
              <a:rPr lang="en-US" sz="2800" dirty="0" smtClean="0">
                <a:latin typeface="Centaur" panose="02030504050205020304" pitchFamily="18" charset="0"/>
              </a:rPr>
              <a:t>or disease</a:t>
            </a:r>
            <a:r>
              <a:rPr lang="en-US" sz="2800" dirty="0">
                <a:latin typeface="Centaur" panose="02030504050205020304" pitchFamily="18" charset="0"/>
              </a:rPr>
              <a:t>, </a:t>
            </a:r>
            <a:endParaRPr lang="en-US" sz="2800" dirty="0" smtClean="0">
              <a:latin typeface="Centaur" panose="02030504050205020304" pitchFamily="18" charset="0"/>
            </a:endParaRPr>
          </a:p>
          <a:p>
            <a:endParaRPr lang="en-US" sz="2800" dirty="0">
              <a:latin typeface="Centaur" panose="02030504050205020304" pitchFamily="18" charset="0"/>
            </a:endParaRPr>
          </a:p>
          <a:p>
            <a:endParaRPr lang="en-US" sz="2800" dirty="0" smtClean="0">
              <a:latin typeface="Centaur" panose="02030504050205020304" pitchFamily="18" charset="0"/>
            </a:endParaRPr>
          </a:p>
          <a:p>
            <a:r>
              <a:rPr lang="en-US" sz="2800" dirty="0" smtClean="0">
                <a:latin typeface="Centaur" panose="02030504050205020304" pitchFamily="18" charset="0"/>
              </a:rPr>
              <a:t>calculated </a:t>
            </a:r>
            <a:r>
              <a:rPr lang="en-US" sz="2800" dirty="0">
                <a:latin typeface="Centaur" panose="02030504050205020304" pitchFamily="18" charset="0"/>
              </a:rPr>
              <a:t>according to </a:t>
            </a:r>
            <a:r>
              <a:rPr lang="en-US" sz="2800" dirty="0" smtClean="0">
                <a:latin typeface="Centaur" panose="02030504050205020304" pitchFamily="18" charset="0"/>
              </a:rPr>
              <a:t>their:</a:t>
            </a:r>
          </a:p>
          <a:p>
            <a:r>
              <a:rPr lang="en-US" sz="2800" dirty="0" smtClean="0">
                <a:latin typeface="Centaur" panose="02030504050205020304" pitchFamily="18" charset="0"/>
              </a:rPr>
              <a:t>	1. </a:t>
            </a:r>
            <a:r>
              <a:rPr lang="en-US" sz="2800" b="1" dirty="0">
                <a:solidFill>
                  <a:srgbClr val="FF0000"/>
                </a:solidFill>
                <a:latin typeface="Centaur" panose="02030504050205020304" pitchFamily="18" charset="0"/>
              </a:rPr>
              <a:t>genotype</a:t>
            </a:r>
            <a:r>
              <a:rPr lang="en-US" sz="2800" dirty="0">
                <a:latin typeface="Centaur" panose="02030504050205020304" pitchFamily="18" charset="0"/>
              </a:rPr>
              <a:t> profile and </a:t>
            </a:r>
            <a:endParaRPr lang="en-US" sz="2800" dirty="0" smtClean="0">
              <a:latin typeface="Centaur" panose="02030504050205020304" pitchFamily="18" charset="0"/>
            </a:endParaRPr>
          </a:p>
          <a:p>
            <a:r>
              <a:rPr lang="en-US" sz="2800" dirty="0">
                <a:latin typeface="Centaur" panose="02030504050205020304" pitchFamily="18" charset="0"/>
              </a:rPr>
              <a:t>	</a:t>
            </a:r>
            <a:r>
              <a:rPr lang="en-US" sz="2800" dirty="0" smtClean="0">
                <a:latin typeface="Centaur" panose="02030504050205020304" pitchFamily="18" charset="0"/>
              </a:rPr>
              <a:t>2. relevant </a:t>
            </a:r>
            <a:r>
              <a:rPr lang="en-US" sz="2800" dirty="0">
                <a:latin typeface="Centaur" panose="02030504050205020304" pitchFamily="18" charset="0"/>
              </a:rPr>
              <a:t>genome-wide association study (</a:t>
            </a:r>
            <a:r>
              <a:rPr lang="en-US" sz="2800" b="1" dirty="0">
                <a:solidFill>
                  <a:srgbClr val="FF0000"/>
                </a:solidFill>
                <a:latin typeface="Centaur" panose="02030504050205020304" pitchFamily="18" charset="0"/>
              </a:rPr>
              <a:t>GWAS</a:t>
            </a:r>
            <a:r>
              <a:rPr lang="en-US" sz="2800" dirty="0" smtClean="0">
                <a:latin typeface="Centaur" panose="02030504050205020304" pitchFamily="18" charset="0"/>
              </a:rPr>
              <a:t>)</a:t>
            </a:r>
            <a:endParaRPr lang="en-US" sz="2800" dirty="0"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66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hat are genome wide association studies (GWAS)? | GWAS Cata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83500" cy="674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52170" y="260532"/>
            <a:ext cx="16721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  <a:latin typeface="Centaur" panose="02030504050205020304" pitchFamily="18" charset="0"/>
              </a:rPr>
              <a:t>GWAS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86700" y="1015883"/>
            <a:ext cx="3860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entaur" panose="02030504050205020304" pitchFamily="18" charset="0"/>
              </a:rPr>
              <a:t>Genome</a:t>
            </a:r>
          </a:p>
          <a:p>
            <a:r>
              <a:rPr lang="en-US" sz="4000" dirty="0" smtClean="0">
                <a:latin typeface="Centaur" panose="02030504050205020304" pitchFamily="18" charset="0"/>
              </a:rPr>
              <a:t>Wide</a:t>
            </a:r>
            <a:br>
              <a:rPr lang="en-US" sz="4000" dirty="0" smtClean="0">
                <a:latin typeface="Centaur" panose="02030504050205020304" pitchFamily="18" charset="0"/>
              </a:rPr>
            </a:br>
            <a:r>
              <a:rPr lang="en-US" sz="4000" dirty="0" smtClean="0">
                <a:latin typeface="Centaur" panose="02030504050205020304" pitchFamily="18" charset="0"/>
              </a:rPr>
              <a:t>Association</a:t>
            </a:r>
            <a:br>
              <a:rPr lang="en-US" sz="4000" dirty="0" smtClean="0">
                <a:latin typeface="Centaur" panose="02030504050205020304" pitchFamily="18" charset="0"/>
              </a:rPr>
            </a:br>
            <a:r>
              <a:rPr lang="en-US" sz="4000" dirty="0" smtClean="0">
                <a:latin typeface="Centaur" panose="02030504050205020304" pitchFamily="18" charset="0"/>
              </a:rPr>
              <a:t>Studies</a:t>
            </a:r>
            <a:endParaRPr lang="en-US" sz="2400" dirty="0">
              <a:latin typeface="Centaur" panose="020305040502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64164" y="4546659"/>
            <a:ext cx="4648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aur" panose="02030504050205020304" pitchFamily="18" charset="0"/>
              </a:rPr>
              <a:t>Identify variants in a population that often associate / correlate with the trait of interest.</a:t>
            </a:r>
            <a:endParaRPr lang="en-US" sz="2800" dirty="0"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5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ig.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76915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34" y="4914900"/>
            <a:ext cx="4452665" cy="194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933450" y="3198812"/>
            <a:ext cx="10934700" cy="3338513"/>
            <a:chOff x="730250" y="2767012"/>
            <a:chExt cx="10934700" cy="333851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250" y="3876675"/>
              <a:ext cx="10934700" cy="22288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1253" y="2767012"/>
              <a:ext cx="3283697" cy="1109663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736600" y="736483"/>
            <a:ext cx="2514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entaur" panose="02030504050205020304" pitchFamily="18" charset="0"/>
              </a:rPr>
              <a:t>Genome</a:t>
            </a:r>
          </a:p>
          <a:p>
            <a:r>
              <a:rPr lang="en-US" sz="4000" dirty="0" smtClean="0">
                <a:latin typeface="Centaur" panose="02030504050205020304" pitchFamily="18" charset="0"/>
              </a:rPr>
              <a:t>Wide</a:t>
            </a:r>
            <a:br>
              <a:rPr lang="en-US" sz="4000" dirty="0" smtClean="0">
                <a:latin typeface="Centaur" panose="02030504050205020304" pitchFamily="18" charset="0"/>
              </a:rPr>
            </a:br>
            <a:r>
              <a:rPr lang="en-US" sz="4000" dirty="0" smtClean="0">
                <a:latin typeface="Centaur" panose="02030504050205020304" pitchFamily="18" charset="0"/>
              </a:rPr>
              <a:t>Association</a:t>
            </a:r>
            <a:br>
              <a:rPr lang="en-US" sz="4000" dirty="0" smtClean="0">
                <a:latin typeface="Centaur" panose="02030504050205020304" pitchFamily="18" charset="0"/>
              </a:rPr>
            </a:br>
            <a:r>
              <a:rPr lang="en-US" sz="4000" dirty="0" smtClean="0">
                <a:latin typeface="Centaur" panose="02030504050205020304" pitchFamily="18" charset="0"/>
              </a:rPr>
              <a:t>Studies</a:t>
            </a:r>
            <a:endParaRPr lang="en-US" sz="2400" dirty="0">
              <a:latin typeface="Centaur" panose="020305040502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57700" y="891264"/>
            <a:ext cx="7861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entaur" panose="02030504050205020304" pitchFamily="18" charset="0"/>
              </a:rPr>
              <a:t>Correlation</a:t>
            </a:r>
            <a:r>
              <a:rPr lang="en-US" sz="4000" dirty="0">
                <a:latin typeface="Centaur" panose="02030504050205020304" pitchFamily="18" charset="0"/>
              </a:rPr>
              <a:t> </a:t>
            </a:r>
            <a:r>
              <a:rPr lang="en-US" sz="4000" dirty="0" smtClean="0">
                <a:latin typeface="Centaur" panose="02030504050205020304" pitchFamily="18" charset="0"/>
              </a:rPr>
              <a:t>=/= Causation</a:t>
            </a:r>
          </a:p>
          <a:p>
            <a:endParaRPr lang="en-US" sz="4000" dirty="0">
              <a:latin typeface="Centaur" panose="02030504050205020304" pitchFamily="18" charset="0"/>
            </a:endParaRPr>
          </a:p>
          <a:p>
            <a:r>
              <a:rPr lang="en-US" sz="4000" dirty="0" smtClean="0">
                <a:latin typeface="Centaur" panose="02030504050205020304" pitchFamily="18" charset="0"/>
              </a:rPr>
              <a:t>Correlation =/= Predictive Power</a:t>
            </a:r>
          </a:p>
        </p:txBody>
      </p:sp>
    </p:spTree>
    <p:extLst>
      <p:ext uri="{BB962C8B-B14F-4D97-AF65-F5344CB8AC3E}">
        <p14:creationId xmlns:p14="http://schemas.microsoft.com/office/powerpoint/2010/main" val="373925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3825" y="149215"/>
            <a:ext cx="70675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AdvOT1ef757c0"/>
              </a:rPr>
              <a:t>The use of </a:t>
            </a:r>
            <a:r>
              <a:rPr lang="en-US" b="1" dirty="0">
                <a:solidFill>
                  <a:srgbClr val="000000"/>
                </a:solidFill>
                <a:latin typeface="AdvOT1ef757c0"/>
              </a:rPr>
              <a:t>summary statistic data </a:t>
            </a:r>
            <a:r>
              <a:rPr lang="en-US" dirty="0">
                <a:solidFill>
                  <a:srgbClr val="000000"/>
                </a:solidFill>
                <a:latin typeface="AdvOT1ef757c0"/>
              </a:rPr>
              <a:t>for the </a:t>
            </a:r>
            <a:r>
              <a:rPr lang="en-US" dirty="0" smtClean="0">
                <a:solidFill>
                  <a:srgbClr val="000000"/>
                </a:solidFill>
                <a:latin typeface="AdvOT1ef757c0"/>
              </a:rPr>
              <a:t>genotype effect </a:t>
            </a:r>
            <a:r>
              <a:rPr lang="en-US" dirty="0">
                <a:solidFill>
                  <a:srgbClr val="000000"/>
                </a:solidFill>
                <a:latin typeface="AdvOT1ef757c0"/>
              </a:rPr>
              <a:t>size estimates </a:t>
            </a:r>
            <a:r>
              <a:rPr lang="en-US" b="1" u="sng" dirty="0">
                <a:solidFill>
                  <a:srgbClr val="000000"/>
                </a:solidFill>
                <a:latin typeface="AdvOT1ef757c0"/>
              </a:rPr>
              <a:t>distinguishes polygenic scores</a:t>
            </a:r>
            <a:r>
              <a:rPr lang="en-US" dirty="0">
                <a:solidFill>
                  <a:srgbClr val="000000"/>
                </a:solidFill>
                <a:latin typeface="AdvOT1ef757c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dvOT1ef757c0"/>
              </a:rPr>
              <a:t>from phenotypic </a:t>
            </a:r>
            <a:r>
              <a:rPr lang="en-US" dirty="0">
                <a:solidFill>
                  <a:srgbClr val="000000"/>
                </a:solidFill>
                <a:latin typeface="AdvOT1ef757c0"/>
              </a:rPr>
              <a:t>prediction approaches that exploit </a:t>
            </a:r>
            <a:r>
              <a:rPr lang="en-US" b="1" dirty="0" smtClean="0">
                <a:solidFill>
                  <a:srgbClr val="000000"/>
                </a:solidFill>
                <a:latin typeface="AdvOT1ef757c0"/>
              </a:rPr>
              <a:t>individual-level</a:t>
            </a:r>
            <a:r>
              <a:rPr lang="en-US" dirty="0" smtClean="0">
                <a:solidFill>
                  <a:srgbClr val="000000"/>
                </a:solidFill>
                <a:latin typeface="AdvOT1ef757c0"/>
              </a:rPr>
              <a:t> data </a:t>
            </a:r>
            <a:r>
              <a:rPr lang="en-US" dirty="0">
                <a:solidFill>
                  <a:srgbClr val="000000"/>
                </a:solidFill>
                <a:latin typeface="AdvOT1ef757c0"/>
              </a:rPr>
              <a:t>only. </a:t>
            </a:r>
            <a:endParaRPr lang="en-US" dirty="0" smtClean="0">
              <a:solidFill>
                <a:srgbClr val="000000"/>
              </a:solidFill>
              <a:latin typeface="AdvOT1ef757c0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AdvOT1ef757c0"/>
            </a:endParaRPr>
          </a:p>
          <a:p>
            <a:pPr algn="just"/>
            <a:r>
              <a:rPr lang="en-US" dirty="0" smtClean="0">
                <a:solidFill>
                  <a:srgbClr val="000000"/>
                </a:solidFill>
                <a:latin typeface="AdvOT1ef757c0"/>
              </a:rPr>
              <a:t>In </a:t>
            </a:r>
            <a:r>
              <a:rPr lang="en-US" dirty="0">
                <a:solidFill>
                  <a:srgbClr val="000000"/>
                </a:solidFill>
                <a:latin typeface="AdvOT1ef757c0"/>
              </a:rPr>
              <a:t>the latter, genotype effect sizes are usually </a:t>
            </a:r>
            <a:r>
              <a:rPr lang="en-US" dirty="0" smtClean="0">
                <a:solidFill>
                  <a:srgbClr val="000000"/>
                </a:solidFill>
                <a:latin typeface="AdvOT1ef757c0"/>
              </a:rPr>
              <a:t>estimated in </a:t>
            </a:r>
            <a:r>
              <a:rPr lang="en-US" dirty="0">
                <a:solidFill>
                  <a:srgbClr val="000000"/>
                </a:solidFill>
                <a:latin typeface="AdvOT1ef757c0"/>
              </a:rPr>
              <a:t>joint models of multiple variants and </a:t>
            </a:r>
            <a:r>
              <a:rPr lang="en-US" dirty="0" smtClean="0">
                <a:solidFill>
                  <a:srgbClr val="000000"/>
                </a:solidFill>
                <a:latin typeface="AdvOT1ef757c0"/>
              </a:rPr>
              <a:t>prediction performed </a:t>
            </a:r>
            <a:r>
              <a:rPr lang="en-US" dirty="0">
                <a:solidFill>
                  <a:srgbClr val="000000"/>
                </a:solidFill>
                <a:latin typeface="AdvOT1ef757c0"/>
              </a:rPr>
              <a:t>simultaneously, using approaches such as </a:t>
            </a:r>
            <a:r>
              <a:rPr lang="en-US" b="1" dirty="0">
                <a:solidFill>
                  <a:srgbClr val="000000"/>
                </a:solidFill>
                <a:latin typeface="AdvOT1ef757c0"/>
              </a:rPr>
              <a:t>best </a:t>
            </a:r>
            <a:r>
              <a:rPr lang="en-US" b="1" dirty="0" smtClean="0">
                <a:solidFill>
                  <a:srgbClr val="000000"/>
                </a:solidFill>
                <a:latin typeface="AdvOT1ef757c0"/>
              </a:rPr>
              <a:t>linear unbiased </a:t>
            </a:r>
            <a:r>
              <a:rPr lang="en-US" b="1" dirty="0">
                <a:solidFill>
                  <a:srgbClr val="000000"/>
                </a:solidFill>
                <a:latin typeface="AdvOT1ef757c0"/>
              </a:rPr>
              <a:t>prediction</a:t>
            </a:r>
            <a:r>
              <a:rPr lang="en-US" sz="800" dirty="0">
                <a:solidFill>
                  <a:srgbClr val="2666D4"/>
                </a:solidFill>
                <a:latin typeface="AdvOT1ef757c0"/>
              </a:rPr>
              <a:t>21</a:t>
            </a:r>
            <a:r>
              <a:rPr lang="en-US" sz="800" dirty="0">
                <a:solidFill>
                  <a:srgbClr val="000000"/>
                </a:solidFill>
                <a:latin typeface="AdvOT1ef757c0"/>
              </a:rPr>
              <a:t>,</a:t>
            </a:r>
            <a:r>
              <a:rPr lang="en-US" sz="800" dirty="0">
                <a:solidFill>
                  <a:srgbClr val="2666D4"/>
                </a:solidFill>
                <a:latin typeface="AdvOT1ef757c0"/>
              </a:rPr>
              <a:t>22 </a:t>
            </a:r>
            <a:r>
              <a:rPr lang="en-US" dirty="0">
                <a:solidFill>
                  <a:srgbClr val="000000"/>
                </a:solidFill>
                <a:latin typeface="AdvOT1ef757c0"/>
              </a:rPr>
              <a:t>or least absolute shrinkage and </a:t>
            </a:r>
            <a:r>
              <a:rPr lang="en-US" dirty="0" smtClean="0">
                <a:solidFill>
                  <a:srgbClr val="000000"/>
                </a:solidFill>
                <a:latin typeface="AdvOT1ef757c0"/>
              </a:rPr>
              <a:t>selection operator </a:t>
            </a:r>
            <a:r>
              <a:rPr lang="en-US" dirty="0">
                <a:solidFill>
                  <a:srgbClr val="000000"/>
                </a:solidFill>
                <a:latin typeface="AdvOT1ef757c0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AdvOT1ef757c0"/>
              </a:rPr>
              <a:t>LASSO</a:t>
            </a:r>
            <a:r>
              <a:rPr lang="en-US" dirty="0">
                <a:solidFill>
                  <a:srgbClr val="000000"/>
                </a:solidFill>
                <a:latin typeface="AdvOT1ef757c0"/>
              </a:rPr>
              <a:t>)</a:t>
            </a:r>
            <a:r>
              <a:rPr lang="en-US" sz="800" dirty="0">
                <a:solidFill>
                  <a:srgbClr val="2666D4"/>
                </a:solidFill>
                <a:latin typeface="AdvOT1ef757c0"/>
              </a:rPr>
              <a:t>23</a:t>
            </a:r>
            <a:r>
              <a:rPr lang="en-US" sz="800" dirty="0">
                <a:solidFill>
                  <a:srgbClr val="000000"/>
                </a:solidFill>
                <a:latin typeface="AdvOT1ef757c0"/>
              </a:rPr>
              <a:t>,</a:t>
            </a:r>
            <a:r>
              <a:rPr lang="en-US" sz="800" dirty="0">
                <a:solidFill>
                  <a:srgbClr val="2666D4"/>
                </a:solidFill>
                <a:latin typeface="AdvOT1ef757c0"/>
              </a:rPr>
              <a:t>24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707" y="5930893"/>
            <a:ext cx="2605994" cy="92710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Rectangle 7"/>
          <p:cNvSpPr/>
          <p:nvPr/>
        </p:nvSpPr>
        <p:spPr>
          <a:xfrm>
            <a:off x="3105149" y="2670721"/>
            <a:ext cx="90868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AdvOT1ef757c0"/>
              </a:rPr>
              <a:t>data </a:t>
            </a:r>
            <a:r>
              <a:rPr lang="en-US" b="1" dirty="0">
                <a:solidFill>
                  <a:srgbClr val="000000"/>
                </a:solidFill>
                <a:latin typeface="AdvOT1ef757c0"/>
              </a:rPr>
              <a:t>sharing restrictions </a:t>
            </a:r>
            <a:r>
              <a:rPr lang="en-US" dirty="0">
                <a:solidFill>
                  <a:srgbClr val="000000"/>
                </a:solidFill>
                <a:latin typeface="AdvOT1ef757c0"/>
              </a:rPr>
              <a:t>limit full </a:t>
            </a:r>
            <a:r>
              <a:rPr lang="en-US" dirty="0" smtClean="0">
                <a:solidFill>
                  <a:srgbClr val="000000"/>
                </a:solidFill>
                <a:latin typeface="AdvOT1ef757c0"/>
              </a:rPr>
              <a:t>access to </a:t>
            </a:r>
            <a:r>
              <a:rPr lang="en-US" dirty="0">
                <a:solidFill>
                  <a:srgbClr val="000000"/>
                </a:solidFill>
                <a:latin typeface="AdvOT1ef757c0"/>
              </a:rPr>
              <a:t>individual-level data; </a:t>
            </a:r>
            <a:endParaRPr lang="en-US" dirty="0" smtClean="0">
              <a:solidFill>
                <a:srgbClr val="000000"/>
              </a:solidFill>
              <a:latin typeface="AdvOT1ef757c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AdvOT1ef757c0"/>
              </a:rPr>
              <a:t>heterogeneity</a:t>
            </a:r>
            <a:r>
              <a:rPr lang="en-US" dirty="0" smtClean="0">
                <a:solidFill>
                  <a:srgbClr val="000000"/>
                </a:solidFill>
                <a:latin typeface="AdvOT1ef757c0"/>
              </a:rPr>
              <a:t> </a:t>
            </a:r>
            <a:r>
              <a:rPr lang="en-US" dirty="0">
                <a:solidFill>
                  <a:srgbClr val="000000"/>
                </a:solidFill>
                <a:latin typeface="AdvOT1ef757c0"/>
              </a:rPr>
              <a:t>across cohorts </a:t>
            </a:r>
            <a:r>
              <a:rPr lang="en-US" dirty="0" smtClean="0">
                <a:solidFill>
                  <a:srgbClr val="000000"/>
                </a:solidFill>
                <a:latin typeface="AdvOT1ef757c0"/>
              </a:rPr>
              <a:t>reduces the </a:t>
            </a:r>
            <a:r>
              <a:rPr lang="en-US" dirty="0">
                <a:solidFill>
                  <a:srgbClr val="000000"/>
                </a:solidFill>
                <a:latin typeface="AdvOT1ef757c0"/>
              </a:rPr>
              <a:t>motivation to pool individual-level </a:t>
            </a:r>
            <a:r>
              <a:rPr lang="en-US" dirty="0" smtClean="0">
                <a:solidFill>
                  <a:srgbClr val="000000"/>
                </a:solidFill>
                <a:latin typeface="AdvOT1ef757c0"/>
              </a:rPr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dvOT1ef757c0"/>
              </a:rPr>
              <a:t>population cohorts generally </a:t>
            </a:r>
            <a:r>
              <a:rPr lang="en-US" dirty="0">
                <a:solidFill>
                  <a:srgbClr val="000000"/>
                </a:solidFill>
                <a:latin typeface="AdvOT1ef757c0"/>
              </a:rPr>
              <a:t>have relatively </a:t>
            </a:r>
            <a:r>
              <a:rPr lang="en-US" b="1" dirty="0">
                <a:solidFill>
                  <a:srgbClr val="000000"/>
                </a:solidFill>
                <a:latin typeface="AdvOT1ef757c0"/>
              </a:rPr>
              <a:t>few </a:t>
            </a:r>
            <a:r>
              <a:rPr lang="en-US" b="1" dirty="0" smtClean="0">
                <a:solidFill>
                  <a:srgbClr val="000000"/>
                </a:solidFill>
                <a:latin typeface="AdvOT1ef757c0"/>
              </a:rPr>
              <a:t>individuals</a:t>
            </a:r>
            <a:r>
              <a:rPr lang="en-US" dirty="0" smtClean="0">
                <a:solidFill>
                  <a:srgbClr val="000000"/>
                </a:solidFill>
                <a:latin typeface="AdvOT1ef757c0"/>
              </a:rPr>
              <a:t> with </a:t>
            </a:r>
            <a:r>
              <a:rPr lang="en-US" dirty="0">
                <a:solidFill>
                  <a:srgbClr val="000000"/>
                </a:solidFill>
                <a:latin typeface="AdvOT1ef757c0"/>
              </a:rPr>
              <a:t>speci</a:t>
            </a:r>
            <a:r>
              <a:rPr lang="en-US" dirty="0">
                <a:solidFill>
                  <a:srgbClr val="000000"/>
                </a:solidFill>
                <a:latin typeface="AdvOT1ef757c0+fb"/>
              </a:rPr>
              <a:t>fi</a:t>
            </a:r>
            <a:r>
              <a:rPr lang="en-US" dirty="0">
                <a:solidFill>
                  <a:srgbClr val="000000"/>
                </a:solidFill>
                <a:latin typeface="AdvOT1ef757c0"/>
              </a:rPr>
              <a:t>c </a:t>
            </a:r>
            <a:r>
              <a:rPr lang="en-US" dirty="0" smtClean="0">
                <a:solidFill>
                  <a:srgbClr val="000000"/>
                </a:solidFill>
                <a:latin typeface="AdvOT1ef757c0"/>
              </a:rPr>
              <a:t>diseases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33425" y="4084233"/>
            <a:ext cx="3829050" cy="2677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latin typeface="Centaur" panose="02030504050205020304" pitchFamily="18" charset="0"/>
              </a:rPr>
              <a:t>Base </a:t>
            </a:r>
            <a:r>
              <a:rPr lang="en-US" sz="2400" b="1" dirty="0">
                <a:solidFill>
                  <a:srgbClr val="FFFF00"/>
                </a:solidFill>
                <a:latin typeface="Centaur" panose="02030504050205020304" pitchFamily="18" charset="0"/>
              </a:rPr>
              <a:t>data </a:t>
            </a:r>
            <a:endParaRPr lang="en-US" sz="2400" b="1" dirty="0" smtClean="0">
              <a:solidFill>
                <a:srgbClr val="FFFF00"/>
              </a:solidFill>
              <a:latin typeface="Centaur" panose="02030504050205020304" pitchFamily="18" charset="0"/>
            </a:endParaRPr>
          </a:p>
          <a:p>
            <a:r>
              <a:rPr lang="en-US" sz="2400" dirty="0" smtClean="0">
                <a:latin typeface="Centaur" panose="02030504050205020304" pitchFamily="18" charset="0"/>
              </a:rPr>
              <a:t>(</a:t>
            </a:r>
            <a:r>
              <a:rPr lang="en-US" sz="2400" dirty="0">
                <a:latin typeface="Centaur" panose="02030504050205020304" pitchFamily="18" charset="0"/>
              </a:rPr>
              <a:t>GWAS</a:t>
            </a:r>
            <a:r>
              <a:rPr lang="en-US" sz="2400" dirty="0" smtClean="0">
                <a:latin typeface="Centaur" panose="02030504050205020304" pitchFamily="18" charset="0"/>
              </a:rPr>
              <a:t>)</a:t>
            </a:r>
          </a:p>
          <a:p>
            <a:pPr marL="400050" indent="-400050">
              <a:buAutoNum type="romanLcParenBoth"/>
            </a:pPr>
            <a:endParaRPr lang="en-US" sz="2400" dirty="0">
              <a:latin typeface="Centaur" panose="02030504050205020304" pitchFamily="18" charset="0"/>
            </a:endParaRPr>
          </a:p>
          <a:p>
            <a:r>
              <a:rPr lang="en-US" sz="2400" dirty="0" smtClean="0">
                <a:latin typeface="Centaur" panose="02030504050205020304" pitchFamily="18" charset="0"/>
              </a:rPr>
              <a:t>summary </a:t>
            </a:r>
            <a:r>
              <a:rPr lang="en-US" sz="2400" dirty="0">
                <a:latin typeface="Centaur" panose="02030504050205020304" pitchFamily="18" charset="0"/>
              </a:rPr>
              <a:t>statistics </a:t>
            </a:r>
            <a:r>
              <a:rPr lang="en-US" sz="2400" dirty="0" smtClean="0">
                <a:latin typeface="Centaur" panose="02030504050205020304" pitchFamily="18" charset="0"/>
              </a:rPr>
              <a:t>of genotype-phenotype </a:t>
            </a:r>
            <a:r>
              <a:rPr lang="en-US" sz="2400" dirty="0">
                <a:latin typeface="Centaur" panose="02030504050205020304" pitchFamily="18" charset="0"/>
              </a:rPr>
              <a:t>associations </a:t>
            </a:r>
            <a:r>
              <a:rPr lang="en-US" sz="2400" dirty="0" smtClean="0">
                <a:latin typeface="Centaur" panose="02030504050205020304" pitchFamily="18" charset="0"/>
              </a:rPr>
              <a:t>typically </a:t>
            </a:r>
            <a:r>
              <a:rPr lang="en-US" sz="2400" dirty="0">
                <a:latin typeface="Centaur" panose="02030504050205020304" pitchFamily="18" charset="0"/>
              </a:rPr>
              <a:t>made available online in </a:t>
            </a:r>
            <a:r>
              <a:rPr lang="en-US" sz="2400" dirty="0" smtClean="0">
                <a:latin typeface="Centaur" panose="02030504050205020304" pitchFamily="18" charset="0"/>
              </a:rPr>
              <a:t>text format</a:t>
            </a:r>
            <a:endParaRPr lang="en-US" sz="2400" dirty="0">
              <a:latin typeface="Centaur" panose="020305040502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83491" y="4453565"/>
            <a:ext cx="3829050" cy="19389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latin typeface="Centaur" panose="02030504050205020304" pitchFamily="18" charset="0"/>
              </a:rPr>
              <a:t>Target data </a:t>
            </a:r>
            <a:r>
              <a:rPr lang="en-US" sz="2400" dirty="0" smtClean="0">
                <a:latin typeface="Centaur" panose="02030504050205020304" pitchFamily="18" charset="0"/>
              </a:rPr>
              <a:t>(genotype/phenotype)</a:t>
            </a:r>
          </a:p>
          <a:p>
            <a:endParaRPr lang="en-US" sz="2400" dirty="0" smtClean="0">
              <a:latin typeface="Centaur" panose="02030504050205020304" pitchFamily="18" charset="0"/>
            </a:endParaRPr>
          </a:p>
          <a:p>
            <a:r>
              <a:rPr lang="en-US" sz="2400" dirty="0" smtClean="0">
                <a:latin typeface="Centaur" panose="02030504050205020304" pitchFamily="18" charset="0"/>
              </a:rPr>
              <a:t>individuals </a:t>
            </a:r>
            <a:r>
              <a:rPr lang="en-US" sz="2400" dirty="0">
                <a:latin typeface="Centaur" panose="02030504050205020304" pitchFamily="18" charset="0"/>
              </a:rPr>
              <a:t>from a sample to which the </a:t>
            </a:r>
            <a:r>
              <a:rPr lang="en-US" sz="2400" dirty="0" smtClean="0">
                <a:latin typeface="Centaur" panose="02030504050205020304" pitchFamily="18" charset="0"/>
              </a:rPr>
              <a:t>researchers have access</a:t>
            </a:r>
            <a:endParaRPr lang="en-US" sz="2400" dirty="0"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03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9970" y="133532"/>
            <a:ext cx="5448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Centaur" panose="02030504050205020304" pitchFamily="18" charset="0"/>
              </a:rPr>
              <a:t>The Genome as a Library</a:t>
            </a:r>
            <a:endParaRPr lang="en-US" sz="4400" dirty="0">
              <a:latin typeface="Centaur" panose="02030504050205020304" pitchFamily="18" charset="0"/>
            </a:endParaRPr>
          </a:p>
        </p:txBody>
      </p:sp>
      <p:pic>
        <p:nvPicPr>
          <p:cNvPr id="1026" name="Picture 2" descr="NHS Genomic Medicine Service on X: &quot;Ever wondered what the human genome  might look like? Well @MFT_Genomics @MFTnhs have printed out all 3.2  billion nucleotides or 'letters' that make up our DNA -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2" r="18513"/>
          <a:stretch/>
        </p:blipFill>
        <p:spPr bwMode="auto">
          <a:xfrm>
            <a:off x="5588000" y="-41124"/>
            <a:ext cx="6604000" cy="689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9970" y="1331598"/>
            <a:ext cx="53464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entaur" panose="02030504050205020304" pitchFamily="18" charset="0"/>
              </a:rPr>
              <a:t>~3 billion letters in 23 chromosomes</a:t>
            </a:r>
          </a:p>
          <a:p>
            <a:endParaRPr lang="en-US" sz="2400" dirty="0">
              <a:latin typeface="Centaur" panose="02030504050205020304" pitchFamily="18" charset="0"/>
            </a:endParaRPr>
          </a:p>
          <a:p>
            <a:r>
              <a:rPr lang="en-US" sz="2400" dirty="0" smtClean="0">
                <a:latin typeface="Centaur" panose="02030504050205020304" pitchFamily="18" charset="0"/>
              </a:rPr>
              <a:t>Each chromosome has a double copy</a:t>
            </a:r>
          </a:p>
          <a:p>
            <a:endParaRPr lang="en-US" sz="2400" dirty="0" smtClean="0">
              <a:latin typeface="Centaur" panose="02030504050205020304" pitchFamily="18" charset="0"/>
            </a:endParaRPr>
          </a:p>
          <a:p>
            <a:r>
              <a:rPr lang="en-US" sz="2400" dirty="0" smtClean="0">
                <a:latin typeface="Centaur" panose="02030504050205020304" pitchFamily="18" charset="0"/>
              </a:rPr>
              <a:t>Parts can be read L&gt;R and others L&lt;R</a:t>
            </a:r>
          </a:p>
          <a:p>
            <a:endParaRPr lang="en-US" sz="2400" dirty="0">
              <a:latin typeface="Centaur" panose="02030504050205020304" pitchFamily="18" charset="0"/>
            </a:endParaRPr>
          </a:p>
          <a:p>
            <a:endParaRPr lang="en-US" sz="2400" dirty="0" smtClean="0">
              <a:latin typeface="Centaur" panose="02030504050205020304" pitchFamily="18" charset="0"/>
            </a:endParaRPr>
          </a:p>
          <a:p>
            <a:endParaRPr lang="en-US" sz="2400" dirty="0" smtClean="0">
              <a:latin typeface="Centaur" panose="02030504050205020304" pitchFamily="18" charset="0"/>
            </a:endParaRPr>
          </a:p>
          <a:p>
            <a:endParaRPr lang="en-US" sz="2400" dirty="0"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43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476875" cy="6823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707" y="5930893"/>
            <a:ext cx="2605994" cy="92710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3553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476875" cy="6823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707" y="5930893"/>
            <a:ext cx="2605994" cy="92710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Rectangle 1"/>
          <p:cNvSpPr/>
          <p:nvPr/>
        </p:nvSpPr>
        <p:spPr>
          <a:xfrm>
            <a:off x="0" y="0"/>
            <a:ext cx="5467350" cy="309562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525" y="5010150"/>
            <a:ext cx="5467350" cy="1847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57400" y="3128962"/>
            <a:ext cx="3419474" cy="1847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74" y="246439"/>
            <a:ext cx="6668957" cy="8682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67350" y="2399229"/>
            <a:ext cx="64979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Linkage Disequilibrium (LD) = Independence of variants</a:t>
            </a:r>
          </a:p>
          <a:p>
            <a:endParaRPr lang="en-US" dirty="0"/>
          </a:p>
          <a:p>
            <a:r>
              <a:rPr lang="en-US" dirty="0" smtClean="0"/>
              <a:t>Clumping: picking the ‘best’ variant at each cluster</a:t>
            </a:r>
          </a:p>
          <a:p>
            <a:endParaRPr lang="en-US" dirty="0"/>
          </a:p>
          <a:p>
            <a:r>
              <a:rPr lang="en-US" dirty="0" smtClean="0"/>
              <a:t>‘best’ = correlates the most with the condition</a:t>
            </a:r>
          </a:p>
          <a:p>
            <a:endParaRPr lang="en-US" dirty="0" smtClean="0"/>
          </a:p>
          <a:p>
            <a:r>
              <a:rPr lang="en-US" dirty="0" smtClean="0"/>
              <a:t>---</a:t>
            </a:r>
          </a:p>
          <a:p>
            <a:endParaRPr lang="en-US" dirty="0"/>
          </a:p>
          <a:p>
            <a:r>
              <a:rPr lang="en-US" dirty="0" smtClean="0"/>
              <a:t>Other better methods (e.g. based on Bayesian statistics) are being developed.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930537" y="1021501"/>
            <a:ext cx="496388" cy="933078"/>
            <a:chOff x="5930537" y="1021501"/>
            <a:chExt cx="496388" cy="933078"/>
          </a:xfrm>
        </p:grpSpPr>
        <p:sp>
          <p:nvSpPr>
            <p:cNvPr id="12" name="Isosceles Triangle 11"/>
            <p:cNvSpPr/>
            <p:nvPr/>
          </p:nvSpPr>
          <p:spPr>
            <a:xfrm>
              <a:off x="5930537" y="1021501"/>
              <a:ext cx="496388" cy="679269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40525" y="158524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0.9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04927" y="992174"/>
            <a:ext cx="173352" cy="548678"/>
            <a:chOff x="5930537" y="1021501"/>
            <a:chExt cx="574673" cy="1217828"/>
          </a:xfrm>
        </p:grpSpPr>
        <p:sp>
          <p:nvSpPr>
            <p:cNvPr id="15" name="Isosceles Triangle 14"/>
            <p:cNvSpPr/>
            <p:nvPr/>
          </p:nvSpPr>
          <p:spPr>
            <a:xfrm>
              <a:off x="5930537" y="1021501"/>
              <a:ext cx="496388" cy="679269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40524" y="1585247"/>
              <a:ext cx="564686" cy="654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81278" y="971489"/>
            <a:ext cx="187998" cy="687655"/>
            <a:chOff x="5930537" y="1021501"/>
            <a:chExt cx="574673" cy="1217828"/>
          </a:xfrm>
        </p:grpSpPr>
        <p:sp>
          <p:nvSpPr>
            <p:cNvPr id="18" name="Isosceles Triangle 17"/>
            <p:cNvSpPr/>
            <p:nvPr/>
          </p:nvSpPr>
          <p:spPr>
            <a:xfrm>
              <a:off x="5930537" y="1021501"/>
              <a:ext cx="496388" cy="679269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40524" y="1585247"/>
              <a:ext cx="564686" cy="654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33316" y="1046688"/>
            <a:ext cx="159688" cy="456061"/>
            <a:chOff x="5930537" y="1021501"/>
            <a:chExt cx="574673" cy="1217828"/>
          </a:xfrm>
        </p:grpSpPr>
        <p:sp>
          <p:nvSpPr>
            <p:cNvPr id="21" name="Isosceles Triangle 20"/>
            <p:cNvSpPr/>
            <p:nvPr/>
          </p:nvSpPr>
          <p:spPr>
            <a:xfrm>
              <a:off x="5930537" y="1021501"/>
              <a:ext cx="496388" cy="679269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40524" y="1585247"/>
              <a:ext cx="564686" cy="654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314230" y="1055397"/>
            <a:ext cx="167312" cy="363444"/>
            <a:chOff x="5930537" y="1021501"/>
            <a:chExt cx="574673" cy="1217828"/>
          </a:xfrm>
        </p:grpSpPr>
        <p:sp>
          <p:nvSpPr>
            <p:cNvPr id="24" name="Isosceles Triangle 23"/>
            <p:cNvSpPr/>
            <p:nvPr/>
          </p:nvSpPr>
          <p:spPr>
            <a:xfrm>
              <a:off x="5930537" y="1021501"/>
              <a:ext cx="496388" cy="679269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40524" y="1585247"/>
              <a:ext cx="564686" cy="654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8946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476875" cy="6823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707" y="5930893"/>
            <a:ext cx="2605994" cy="92710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Rectangle 1"/>
          <p:cNvSpPr/>
          <p:nvPr/>
        </p:nvSpPr>
        <p:spPr>
          <a:xfrm>
            <a:off x="0" y="0"/>
            <a:ext cx="5467350" cy="309562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525" y="5010150"/>
            <a:ext cx="5467350" cy="1847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09850" y="3128962"/>
            <a:ext cx="1767023" cy="1847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6570" y="3145631"/>
            <a:ext cx="1767023" cy="1847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74" y="246439"/>
            <a:ext cx="6668957" cy="86825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930537" y="1021501"/>
            <a:ext cx="496388" cy="933078"/>
            <a:chOff x="5930537" y="1021501"/>
            <a:chExt cx="496388" cy="933078"/>
          </a:xfrm>
        </p:grpSpPr>
        <p:sp>
          <p:nvSpPr>
            <p:cNvPr id="3" name="Isosceles Triangle 2"/>
            <p:cNvSpPr/>
            <p:nvPr/>
          </p:nvSpPr>
          <p:spPr>
            <a:xfrm>
              <a:off x="5930537" y="1021501"/>
              <a:ext cx="496388" cy="679269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940525" y="158524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0.9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75535" y="1021501"/>
            <a:ext cx="593432" cy="933078"/>
            <a:chOff x="5882015" y="1021501"/>
            <a:chExt cx="593432" cy="933078"/>
          </a:xfrm>
        </p:grpSpPr>
        <p:sp>
          <p:nvSpPr>
            <p:cNvPr id="15" name="Isosceles Triangle 14"/>
            <p:cNvSpPr/>
            <p:nvPr/>
          </p:nvSpPr>
          <p:spPr>
            <a:xfrm>
              <a:off x="5930537" y="1021501"/>
              <a:ext cx="496388" cy="679269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82015" y="158524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0.65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206095" y="1004371"/>
            <a:ext cx="496388" cy="933078"/>
            <a:chOff x="5930537" y="1021501"/>
            <a:chExt cx="496388" cy="933078"/>
          </a:xfrm>
        </p:grpSpPr>
        <p:sp>
          <p:nvSpPr>
            <p:cNvPr id="18" name="Isosceles Triangle 17"/>
            <p:cNvSpPr/>
            <p:nvPr/>
          </p:nvSpPr>
          <p:spPr>
            <a:xfrm>
              <a:off x="5930537" y="1021501"/>
              <a:ext cx="496388" cy="679269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40525" y="158524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0.7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789477" y="3334006"/>
            <a:ext cx="6043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Scaling (shrinkage) of scores to bring them into closer scale to each other.</a:t>
            </a:r>
          </a:p>
          <a:p>
            <a:endParaRPr lang="en-US" dirty="0"/>
          </a:p>
          <a:p>
            <a:r>
              <a:rPr lang="en-US" dirty="0" smtClean="0"/>
              <a:t>Known to increase predictive power.</a:t>
            </a:r>
          </a:p>
        </p:txBody>
      </p:sp>
    </p:spTree>
    <p:extLst>
      <p:ext uri="{BB962C8B-B14F-4D97-AF65-F5344CB8AC3E}">
        <p14:creationId xmlns:p14="http://schemas.microsoft.com/office/powerpoint/2010/main" val="310256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476875" cy="6823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707" y="5930893"/>
            <a:ext cx="2605994" cy="92710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Rectangle 1"/>
          <p:cNvSpPr/>
          <p:nvPr/>
        </p:nvSpPr>
        <p:spPr>
          <a:xfrm>
            <a:off x="0" y="0"/>
            <a:ext cx="5467350" cy="309562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525" y="5010150"/>
            <a:ext cx="5467350" cy="1847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39833" y="3145631"/>
            <a:ext cx="1767023" cy="1847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6570" y="3145631"/>
            <a:ext cx="1767023" cy="1847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74" y="246439"/>
            <a:ext cx="6668957" cy="86825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930537" y="1021501"/>
            <a:ext cx="496388" cy="933078"/>
            <a:chOff x="5930537" y="1021501"/>
            <a:chExt cx="496388" cy="933078"/>
          </a:xfrm>
        </p:grpSpPr>
        <p:sp>
          <p:nvSpPr>
            <p:cNvPr id="3" name="Isosceles Triangle 2"/>
            <p:cNvSpPr/>
            <p:nvPr/>
          </p:nvSpPr>
          <p:spPr>
            <a:xfrm>
              <a:off x="5930537" y="1021501"/>
              <a:ext cx="496388" cy="679269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940525" y="158524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0.9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75535" y="1021501"/>
            <a:ext cx="593432" cy="933078"/>
            <a:chOff x="5882015" y="1021501"/>
            <a:chExt cx="593432" cy="933078"/>
          </a:xfrm>
        </p:grpSpPr>
        <p:sp>
          <p:nvSpPr>
            <p:cNvPr id="15" name="Isosceles Triangle 14"/>
            <p:cNvSpPr/>
            <p:nvPr/>
          </p:nvSpPr>
          <p:spPr>
            <a:xfrm>
              <a:off x="5930537" y="1021501"/>
              <a:ext cx="496388" cy="679269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82015" y="158524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0.65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206095" y="1004371"/>
            <a:ext cx="496388" cy="933078"/>
            <a:chOff x="5930537" y="1021501"/>
            <a:chExt cx="496388" cy="933078"/>
          </a:xfrm>
        </p:grpSpPr>
        <p:sp>
          <p:nvSpPr>
            <p:cNvPr id="18" name="Isosceles Triangle 17"/>
            <p:cNvSpPr/>
            <p:nvPr/>
          </p:nvSpPr>
          <p:spPr>
            <a:xfrm>
              <a:off x="5930537" y="1021501"/>
              <a:ext cx="496388" cy="679269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40525" y="158524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0.7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803445" y="3607891"/>
            <a:ext cx="6158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Only select values above a certain p-value significance threshold</a:t>
            </a:r>
          </a:p>
          <a:p>
            <a:endParaRPr lang="en-US" dirty="0"/>
          </a:p>
          <a:p>
            <a:r>
              <a:rPr lang="en-US" dirty="0" smtClean="0"/>
              <a:t>&gt; In order to reduce the number of measured variables</a:t>
            </a:r>
          </a:p>
        </p:txBody>
      </p:sp>
    </p:spTree>
    <p:extLst>
      <p:ext uri="{BB962C8B-B14F-4D97-AF65-F5344CB8AC3E}">
        <p14:creationId xmlns:p14="http://schemas.microsoft.com/office/powerpoint/2010/main" val="32662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476875" cy="6823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707" y="5930893"/>
            <a:ext cx="2605994" cy="92710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Rectangle 1"/>
          <p:cNvSpPr/>
          <p:nvPr/>
        </p:nvSpPr>
        <p:spPr>
          <a:xfrm>
            <a:off x="0" y="0"/>
            <a:ext cx="5467350" cy="309562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126146"/>
            <a:ext cx="5467350" cy="1847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846988" y="411846"/>
            <a:ext cx="615868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calculating PRSs on a binary (e.g., case/control) phenotype,</a:t>
            </a:r>
          </a:p>
          <a:p>
            <a:r>
              <a:rPr lang="en-US" dirty="0"/>
              <a:t>the effect sizes used as weights are typically reported as log</a:t>
            </a:r>
          </a:p>
          <a:p>
            <a:r>
              <a:rPr lang="en-US" dirty="0"/>
              <a:t>Odds Ratios (log(ORs</a:t>
            </a:r>
            <a:r>
              <a:rPr lang="en-US" dirty="0" smtClean="0"/>
              <a:t>)).</a:t>
            </a:r>
          </a:p>
          <a:p>
            <a:endParaRPr lang="en-US" dirty="0"/>
          </a:p>
          <a:p>
            <a:r>
              <a:rPr lang="en-US" dirty="0"/>
              <a:t>PRS values are computed in </a:t>
            </a:r>
            <a:r>
              <a:rPr lang="en-US" dirty="0" smtClean="0"/>
              <a:t>relation to </a:t>
            </a:r>
            <a:r>
              <a:rPr lang="en-US" dirty="0"/>
              <a:t>a hypothetical individual with the non-effect allele at </a:t>
            </a:r>
            <a:r>
              <a:rPr lang="en-US" dirty="0" smtClean="0"/>
              <a:t>every SNP</a:t>
            </a:r>
            <a:r>
              <a:rPr lang="en-US" dirty="0"/>
              <a:t>, and, thus, they provide only a </a:t>
            </a:r>
            <a:r>
              <a:rPr lang="en-US" b="1" dirty="0">
                <a:solidFill>
                  <a:srgbClr val="FF0000"/>
                </a:solidFill>
              </a:rPr>
              <a:t>relative</a:t>
            </a:r>
            <a:r>
              <a:rPr lang="en-US" dirty="0"/>
              <a:t> (compared to </a:t>
            </a:r>
            <a:r>
              <a:rPr lang="en-US" dirty="0" smtClean="0"/>
              <a:t>other individuals</a:t>
            </a:r>
            <a:r>
              <a:rPr lang="en-US" dirty="0"/>
              <a:t>) estimate of risk (or trait effect) rather than </a:t>
            </a:r>
            <a:r>
              <a:rPr lang="en-US" dirty="0" smtClean="0"/>
              <a:t>an absolute </a:t>
            </a:r>
            <a:r>
              <a:rPr lang="en-US" dirty="0"/>
              <a:t>estimate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Typically PRS calculation involves a simple summation of effects.</a:t>
            </a:r>
          </a:p>
          <a:p>
            <a:endParaRPr lang="en-US" dirty="0"/>
          </a:p>
          <a:p>
            <a:pPr algn="ctr"/>
            <a:r>
              <a:rPr lang="en-US" dirty="0" smtClean="0"/>
              <a:t>--------</a:t>
            </a:r>
          </a:p>
          <a:p>
            <a:pPr algn="ctr"/>
            <a:endParaRPr lang="en-US" dirty="0"/>
          </a:p>
          <a:p>
            <a:r>
              <a:rPr lang="en-US" dirty="0" smtClean="0"/>
              <a:t>Regression against Target Data &gt; how well does PRS perform?</a:t>
            </a:r>
          </a:p>
          <a:p>
            <a:endParaRPr lang="en-US" dirty="0"/>
          </a:p>
          <a:p>
            <a:r>
              <a:rPr lang="en-US" dirty="0" smtClean="0"/>
              <a:t>When covariates </a:t>
            </a:r>
            <a:r>
              <a:rPr lang="en-US" dirty="0"/>
              <a:t>are included in the model, then measures such as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</a:rPr>
              <a:t>incremental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(increase in R</a:t>
            </a:r>
            <a:r>
              <a:rPr lang="en-US" baseline="30000" dirty="0"/>
              <a:t>2</a:t>
            </a:r>
            <a:r>
              <a:rPr lang="en-US" dirty="0"/>
              <a:t> with the addition of the PRS </a:t>
            </a:r>
            <a:r>
              <a:rPr lang="en-US" dirty="0" smtClean="0"/>
              <a:t>to the </a:t>
            </a:r>
            <a:r>
              <a:rPr lang="en-US" dirty="0"/>
              <a:t>model), which isolate the explanatory power of the </a:t>
            </a:r>
            <a:r>
              <a:rPr lang="en-US" dirty="0" smtClean="0"/>
              <a:t>PRS, should </a:t>
            </a:r>
            <a:r>
              <a:rPr lang="en-US" dirty="0"/>
              <a:t>be reported.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69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8" y="0"/>
            <a:ext cx="11234057" cy="61074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707" y="5930893"/>
            <a:ext cx="2605994" cy="92710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400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981"/>
          <a:stretch/>
        </p:blipFill>
        <p:spPr>
          <a:xfrm>
            <a:off x="415163" y="4852691"/>
            <a:ext cx="5120640" cy="20053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4632960" y="1548060"/>
            <a:ext cx="180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(Qian et al, 2020)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7085" y="7073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/>
              <a:t>In high-dimensional regression problems, we have a large </a:t>
            </a:r>
            <a:r>
              <a:rPr lang="en-US" dirty="0" smtClean="0"/>
              <a:t>number </a:t>
            </a:r>
            <a:r>
              <a:rPr lang="en-US" dirty="0"/>
              <a:t>of predictors, and it is likely that only a </a:t>
            </a:r>
            <a:r>
              <a:rPr lang="en-US" b="1" dirty="0">
                <a:solidFill>
                  <a:srgbClr val="FF0000"/>
                </a:solidFill>
              </a:rPr>
              <a:t>subset</a:t>
            </a:r>
            <a:r>
              <a:rPr lang="en-US" dirty="0"/>
              <a:t> of them have a relationship with the response and will be useful for prediction. </a:t>
            </a:r>
            <a:r>
              <a:rPr lang="en-US" dirty="0" smtClean="0"/>
              <a:t>(…) The </a:t>
            </a:r>
            <a:r>
              <a:rPr lang="en-US" b="1" dirty="0">
                <a:solidFill>
                  <a:srgbClr val="FF0000"/>
                </a:solidFill>
              </a:rPr>
              <a:t>lasso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a widely used and effective method for </a:t>
            </a:r>
            <a:r>
              <a:rPr lang="en-US" u="sng" dirty="0"/>
              <a:t>simultaneous estimation and variable selection</a:t>
            </a:r>
            <a:r>
              <a:rPr lang="en-US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128" y="4217126"/>
            <a:ext cx="5468810" cy="2640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5362" name="Picture 2" descr="The Current and Future Use of Ridge Regression for Prediction in  Quantitative Genetic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0"/>
            <a:ext cx="57150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419497" y="2908663"/>
            <a:ext cx="6363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LASSO Regression: can </a:t>
            </a:r>
            <a:r>
              <a:rPr lang="en-US" b="1" dirty="0" smtClean="0">
                <a:solidFill>
                  <a:srgbClr val="FF0000"/>
                </a:solidFill>
              </a:rPr>
              <a:t>BOTH </a:t>
            </a:r>
            <a:r>
              <a:rPr lang="en-US" dirty="0" smtClean="0">
                <a:solidFill>
                  <a:srgbClr val="000000"/>
                </a:solidFill>
              </a:rPr>
              <a:t>estimate and remove SNPs/variables</a:t>
            </a:r>
          </a:p>
          <a:p>
            <a:r>
              <a:rPr lang="en-US" b="1" dirty="0">
                <a:solidFill>
                  <a:srgbClr val="000000"/>
                </a:solidFill>
              </a:rPr>
              <a:t>	</a:t>
            </a:r>
            <a:r>
              <a:rPr lang="en-US" b="1" dirty="0" smtClean="0">
                <a:solidFill>
                  <a:srgbClr val="000000"/>
                </a:solidFill>
              </a:rPr>
              <a:t>			</a:t>
            </a:r>
            <a:r>
              <a:rPr lang="mt-MT" b="1" dirty="0" smtClean="0">
                <a:solidFill>
                  <a:srgbClr val="000000"/>
                </a:solidFill>
              </a:rPr>
              <a:t>        </a:t>
            </a:r>
            <a:r>
              <a:rPr lang="en-US" b="1" dirty="0" smtClean="0">
                <a:solidFill>
                  <a:srgbClr val="000000"/>
                </a:solidFill>
              </a:rPr>
              <a:t>HOW to </a:t>
            </a:r>
            <a:r>
              <a:rPr lang="mt-MT" b="1" dirty="0" smtClean="0">
                <a:solidFill>
                  <a:srgbClr val="000000"/>
                </a:solidFill>
              </a:rPr>
              <a:t>tune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l-GR" b="1" dirty="0" smtClean="0">
                <a:solidFill>
                  <a:srgbClr val="000000"/>
                </a:solidFill>
              </a:rPr>
              <a:t>λ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2" name="Curved Connector 11"/>
          <p:cNvCxnSpPr>
            <a:endCxn id="7" idx="0"/>
          </p:cNvCxnSpPr>
          <p:nvPr/>
        </p:nvCxnSpPr>
        <p:spPr>
          <a:xfrm>
            <a:off x="7036526" y="3361509"/>
            <a:ext cx="2262007" cy="85561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91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531" y="3385420"/>
            <a:ext cx="6183629" cy="34725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88668"/>
            <a:ext cx="1761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t-MT" dirty="0" smtClean="0"/>
              <a:t>Elgart et al. 2022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45" y="206791"/>
            <a:ext cx="5243698" cy="635725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904188" y="206791"/>
            <a:ext cx="6141583" cy="589325"/>
            <a:chOff x="100012" y="3233737"/>
            <a:chExt cx="12268200" cy="65722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12" y="3233737"/>
              <a:ext cx="11991975" cy="3905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176" r="-158"/>
            <a:stretch/>
          </p:blipFill>
          <p:spPr>
            <a:xfrm>
              <a:off x="100012" y="3624262"/>
              <a:ext cx="12268200" cy="26670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32" y="791727"/>
            <a:ext cx="1096071" cy="23589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107" y="1691368"/>
            <a:ext cx="19907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8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972" y="4877663"/>
            <a:ext cx="4015466" cy="1980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629"/>
            <a:ext cx="7994469" cy="66271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47109" y="6388401"/>
            <a:ext cx="1696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t-MT" dirty="0" smtClean="0"/>
              <a:t>Zhou et al. 2023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994468" y="430064"/>
            <a:ext cx="4052173" cy="3014117"/>
            <a:chOff x="7930822" y="848566"/>
            <a:chExt cx="4052173" cy="301411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0822" y="848566"/>
              <a:ext cx="3991213" cy="271707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76534" y="3565640"/>
              <a:ext cx="3806461" cy="297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104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t-MT" dirty="0" smtClean="0"/>
              <a:t>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t-MT" dirty="0" smtClean="0"/>
              <a:t>More data (million+ genome project, US genome project etc)</a:t>
            </a:r>
          </a:p>
          <a:p>
            <a:r>
              <a:rPr lang="mt-MT" dirty="0" smtClean="0"/>
              <a:t>More isolated small datasets / cohorts on specific issues</a:t>
            </a:r>
          </a:p>
          <a:p>
            <a:r>
              <a:rPr lang="mt-MT" dirty="0" smtClean="0"/>
              <a:t>More regulations and legal difficulties with sharing data</a:t>
            </a:r>
          </a:p>
          <a:p>
            <a:r>
              <a:rPr lang="mt-MT" dirty="0" smtClean="0"/>
              <a:t>Great potential for medical breakthrough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1932"/>
            <a:ext cx="12192000" cy="267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9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9970" y="146232"/>
            <a:ext cx="64597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Centaur" panose="02030504050205020304" pitchFamily="18" charset="0"/>
              </a:rPr>
              <a:t>Each </a:t>
            </a:r>
            <a:r>
              <a:rPr lang="en-US" sz="4400" b="1" dirty="0" smtClean="0">
                <a:latin typeface="Centaur" panose="02030504050205020304" pitchFamily="18" charset="0"/>
              </a:rPr>
              <a:t>Gene</a:t>
            </a:r>
            <a:r>
              <a:rPr lang="en-US" sz="4400" dirty="0" smtClean="0">
                <a:latin typeface="Centaur" panose="02030504050205020304" pitchFamily="18" charset="0"/>
              </a:rPr>
              <a:t> encodes a Function</a:t>
            </a:r>
            <a:endParaRPr lang="en-US" sz="4400" b="1" dirty="0">
              <a:latin typeface="Centaur" panose="02030504050205020304" pitchFamily="18" charset="0"/>
            </a:endParaRPr>
          </a:p>
        </p:txBody>
      </p:sp>
      <p:pic>
        <p:nvPicPr>
          <p:cNvPr id="2050" name="Picture 2" descr="ACG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0"/>
          <a:stretch/>
        </p:blipFill>
        <p:spPr bwMode="auto">
          <a:xfrm>
            <a:off x="4940300" y="3878008"/>
            <a:ext cx="7251700" cy="295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9970" y="1331598"/>
            <a:ext cx="115821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entaur" panose="02030504050205020304" pitchFamily="18" charset="0"/>
              </a:rPr>
              <a:t>4 Letter Alphabet (A, C, G, T)</a:t>
            </a:r>
          </a:p>
          <a:p>
            <a:endParaRPr lang="en-US" sz="2400" dirty="0">
              <a:latin typeface="Centaur" panose="02030504050205020304" pitchFamily="18" charset="0"/>
            </a:endParaRPr>
          </a:p>
          <a:p>
            <a:r>
              <a:rPr lang="en-US" sz="2400" dirty="0" smtClean="0">
                <a:latin typeface="Centaur" panose="02030504050205020304" pitchFamily="18" charset="0"/>
              </a:rPr>
              <a:t>Genes encode messages (RNA)</a:t>
            </a:r>
          </a:p>
          <a:p>
            <a:endParaRPr lang="en-US" sz="2400" dirty="0">
              <a:latin typeface="Centaur" panose="02030504050205020304" pitchFamily="18" charset="0"/>
            </a:endParaRPr>
          </a:p>
          <a:p>
            <a:r>
              <a:rPr lang="en-US" sz="2400" dirty="0" smtClean="0">
                <a:latin typeface="Centaur" panose="02030504050205020304" pitchFamily="18" charset="0"/>
              </a:rPr>
              <a:t>RNA can function by itself or produce Proteins</a:t>
            </a:r>
          </a:p>
          <a:p>
            <a:endParaRPr lang="en-US" sz="2400" dirty="0">
              <a:latin typeface="Centaur" panose="02030504050205020304" pitchFamily="18" charset="0"/>
            </a:endParaRPr>
          </a:p>
          <a:p>
            <a:r>
              <a:rPr lang="en-US" sz="2400" dirty="0" smtClean="0">
                <a:latin typeface="Centaur" panose="02030504050205020304" pitchFamily="18" charset="0"/>
              </a:rPr>
              <a:t>RNAs and Proteins are the bricks and machinery of the cell</a:t>
            </a:r>
          </a:p>
          <a:p>
            <a:endParaRPr lang="en-US" sz="2400" dirty="0">
              <a:latin typeface="Centaur" panose="02030504050205020304" pitchFamily="18" charset="0"/>
            </a:endParaRPr>
          </a:p>
          <a:p>
            <a:r>
              <a:rPr lang="en-US" sz="2400" dirty="0" smtClean="0">
                <a:solidFill>
                  <a:srgbClr val="FF0000"/>
                </a:solidFill>
                <a:latin typeface="Centaur" panose="02030504050205020304" pitchFamily="18" charset="0"/>
              </a:rPr>
              <a:t>~1% of the Genome is Genes</a:t>
            </a:r>
            <a:endParaRPr lang="en-US" sz="2400" dirty="0">
              <a:solidFill>
                <a:srgbClr val="FF0000"/>
              </a:solidFill>
              <a:latin typeface="Centaur" panose="02030504050205020304" pitchFamily="18" charset="0"/>
            </a:endParaRPr>
          </a:p>
          <a:p>
            <a:endParaRPr lang="en-US" sz="2400" dirty="0" smtClean="0">
              <a:latin typeface="Centaur" panose="02030504050205020304" pitchFamily="18" charset="0"/>
            </a:endParaRPr>
          </a:p>
          <a:p>
            <a:endParaRPr lang="en-US" sz="2400" dirty="0" smtClean="0">
              <a:latin typeface="Centaur" panose="02030504050205020304" pitchFamily="18" charset="0"/>
            </a:endParaRPr>
          </a:p>
          <a:p>
            <a:endParaRPr lang="en-US" sz="2400" dirty="0">
              <a:latin typeface="Centaur" panose="02030504050205020304" pitchFamily="18" charset="0"/>
            </a:endParaRPr>
          </a:p>
        </p:txBody>
      </p:sp>
      <p:pic>
        <p:nvPicPr>
          <p:cNvPr id="2052" name="Picture 4" descr="Translation of RNA to Protein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337" y="0"/>
            <a:ext cx="5370663" cy="353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3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9205" y="5184559"/>
            <a:ext cx="6631618" cy="476012"/>
          </a:xfrm>
        </p:spPr>
        <p:txBody>
          <a:bodyPr anchor="ctr">
            <a:normAutofit fontScale="90000"/>
          </a:bodyPr>
          <a:lstStyle/>
          <a:p>
            <a:r>
              <a:rPr lang="en-GB" sz="4400" dirty="0" smtClean="0">
                <a:solidFill>
                  <a:srgbClr val="1482AC"/>
                </a:solidFill>
                <a:latin typeface="Tw Cen MT" panose="020B0602020104020603" pitchFamily="34" charset="0"/>
              </a:rPr>
              <a:t>Polygenic </a:t>
            </a:r>
            <a:r>
              <a:rPr lang="mt-MT" sz="4400" dirty="0" smtClean="0">
                <a:solidFill>
                  <a:srgbClr val="1482AC"/>
                </a:solidFill>
                <a:latin typeface="Tw Cen MT" panose="020B0602020104020603" pitchFamily="34" charset="0"/>
              </a:rPr>
              <a:t>Disease Association</a:t>
            </a:r>
            <a:br>
              <a:rPr lang="mt-MT" sz="4400" dirty="0" smtClean="0">
                <a:solidFill>
                  <a:srgbClr val="1482AC"/>
                </a:solidFill>
                <a:latin typeface="Tw Cen MT" panose="020B0602020104020603" pitchFamily="34" charset="0"/>
              </a:rPr>
            </a:br>
            <a:r>
              <a:rPr lang="mt-MT" sz="2000" dirty="0" smtClean="0">
                <a:solidFill>
                  <a:srgbClr val="000000"/>
                </a:solidFill>
                <a:latin typeface="Tw Cen MT" panose="020B0602020104020603" pitchFamily="34" charset="0"/>
              </a:rPr>
              <a:t>risk, variation, and machine learning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3DEE1-AD00-423D-83B7-59CF6D11C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06" y="4992810"/>
            <a:ext cx="1739682" cy="1726984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811462" y="5955496"/>
            <a:ext cx="4027104" cy="801471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rgbClr val="1482AC"/>
                </a:solidFill>
                <a:latin typeface="Tw Cen MT" panose="020B0602020104020603" pitchFamily="34" charset="0"/>
              </a:rPr>
              <a:t>Dr </a:t>
            </a:r>
            <a:r>
              <a:rPr lang="en-GB" sz="2000" dirty="0" smtClean="0">
                <a:solidFill>
                  <a:srgbClr val="1482AC"/>
                </a:solidFill>
                <a:latin typeface="Tw Cen MT" panose="020B0602020104020603" pitchFamily="34" charset="0"/>
              </a:rPr>
              <a:t>Panagiotis Alexiou</a:t>
            </a:r>
            <a:endParaRPr lang="en-GB" sz="2000" dirty="0">
              <a:solidFill>
                <a:srgbClr val="1482AC"/>
              </a:solidFill>
              <a:latin typeface="Tw Cen MT" panose="020B0602020104020603" pitchFamily="34" charset="0"/>
            </a:endParaRPr>
          </a:p>
          <a:p>
            <a:r>
              <a: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w Cen MT" panose="020B0602020104020603" pitchFamily="34" charset="0"/>
              </a:rPr>
              <a:t>panagiotis.alexiou@um.edu.mt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  <a:latin typeface="Tw Cen MT" panose="020B0602020104020603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140823" y="5078619"/>
            <a:ext cx="0" cy="15092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486" y="4917448"/>
            <a:ext cx="3123519" cy="10481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670" y="5993384"/>
            <a:ext cx="2241641" cy="699258"/>
          </a:xfrm>
          <a:prstGeom prst="rect">
            <a:avLst/>
          </a:prstGeom>
        </p:spPr>
      </p:pic>
      <p:pic>
        <p:nvPicPr>
          <p:cNvPr id="24581" name="Picture 5" descr="Graphical user interface, text&#10;&#10;Description automatically generat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157" y="6211725"/>
            <a:ext cx="1376506" cy="2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0" y="456329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573746" y="4240372"/>
            <a:ext cx="273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t-MT" dirty="0" smtClean="0">
                <a:latin typeface="Centaur" panose="02030504050205020304" pitchFamily="18" charset="0"/>
              </a:rPr>
              <a:t>Thank you for your attention!</a:t>
            </a:r>
            <a:endParaRPr lang="en-US" dirty="0"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597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 SN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4" t="14778" r="30021" b="16488"/>
          <a:stretch/>
        </p:blipFill>
        <p:spPr bwMode="auto">
          <a:xfrm>
            <a:off x="0" y="1130299"/>
            <a:ext cx="5600699" cy="55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9970" y="146232"/>
            <a:ext cx="79981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entaur" panose="02030504050205020304" pitchFamily="18" charset="0"/>
              </a:rPr>
              <a:t>Each person has a different Genome </a:t>
            </a:r>
          </a:p>
          <a:p>
            <a:r>
              <a:rPr lang="en-US" sz="4400" dirty="0">
                <a:latin typeface="Centaur" panose="02030504050205020304" pitchFamily="18" charset="0"/>
              </a:rPr>
              <a:t>	</a:t>
            </a:r>
            <a:r>
              <a:rPr lang="en-US" sz="4400" dirty="0" smtClean="0">
                <a:latin typeface="Centaur" panose="02030504050205020304" pitchFamily="18" charset="0"/>
              </a:rPr>
              <a:t>					(Variation)</a:t>
            </a:r>
            <a:endParaRPr lang="en-US" sz="4400" b="1" dirty="0">
              <a:latin typeface="Centaur" panose="020305040502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28070" y="2120783"/>
            <a:ext cx="53464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entaur" panose="02030504050205020304" pitchFamily="18" charset="0"/>
              </a:rPr>
              <a:t>~3 billion letters in 23 chromosomes</a:t>
            </a:r>
          </a:p>
          <a:p>
            <a:endParaRPr lang="en-US" sz="2400" dirty="0">
              <a:latin typeface="Centaur" panose="02030504050205020304" pitchFamily="18" charset="0"/>
            </a:endParaRPr>
          </a:p>
          <a:p>
            <a:r>
              <a:rPr lang="en-US" sz="2400" dirty="0" smtClean="0">
                <a:latin typeface="Centaur" panose="02030504050205020304" pitchFamily="18" charset="0"/>
              </a:rPr>
              <a:t>Each chromosome has a double copy</a:t>
            </a:r>
          </a:p>
          <a:p>
            <a:endParaRPr lang="en-US" sz="2400" dirty="0" smtClean="0">
              <a:latin typeface="Centaur" panose="02030504050205020304" pitchFamily="18" charset="0"/>
            </a:endParaRPr>
          </a:p>
          <a:p>
            <a:r>
              <a:rPr lang="en-US" sz="2400" dirty="0" smtClean="0">
                <a:latin typeface="Centaur" panose="02030504050205020304" pitchFamily="18" charset="0"/>
              </a:rPr>
              <a:t>Each person has ~1-2 thousand variants compared to the ‘standard’ genome</a:t>
            </a:r>
          </a:p>
          <a:p>
            <a:endParaRPr lang="en-US" sz="2400" dirty="0">
              <a:latin typeface="Centaur" panose="02030504050205020304" pitchFamily="18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entaur" panose="02030504050205020304" pitchFamily="18" charset="0"/>
              </a:rPr>
              <a:t>~1% of the Genome is Genes</a:t>
            </a:r>
          </a:p>
          <a:p>
            <a:endParaRPr lang="en-US" sz="2400" dirty="0" smtClean="0">
              <a:latin typeface="Centaur" panose="02030504050205020304" pitchFamily="18" charset="0"/>
            </a:endParaRPr>
          </a:p>
          <a:p>
            <a:r>
              <a:rPr lang="en-US" sz="2400" dirty="0" smtClean="0">
                <a:latin typeface="Centaur" panose="02030504050205020304" pitchFamily="18" charset="0"/>
              </a:rPr>
              <a:t>Most variants make no real difference</a:t>
            </a:r>
          </a:p>
          <a:p>
            <a:endParaRPr lang="en-US" sz="2400" dirty="0" smtClean="0">
              <a:latin typeface="Centaur" panose="02030504050205020304" pitchFamily="18" charset="0"/>
            </a:endParaRPr>
          </a:p>
          <a:p>
            <a:endParaRPr lang="en-US" sz="2400" dirty="0"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99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9970" y="146232"/>
            <a:ext cx="69272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entaur" panose="02030504050205020304" pitchFamily="18" charset="0"/>
              </a:rPr>
              <a:t>Monogenic Traits</a:t>
            </a:r>
          </a:p>
          <a:p>
            <a:r>
              <a:rPr lang="en-US" sz="4400" b="1" dirty="0">
                <a:latin typeface="Centaur" panose="02030504050205020304" pitchFamily="18" charset="0"/>
              </a:rPr>
              <a:t>	</a:t>
            </a:r>
            <a:r>
              <a:rPr lang="en-US" sz="4400" b="1" dirty="0" smtClean="0">
                <a:latin typeface="Centaur" panose="02030504050205020304" pitchFamily="18" charset="0"/>
              </a:rPr>
              <a:t>	(e.g. sickle cell </a:t>
            </a:r>
            <a:r>
              <a:rPr lang="en-US" sz="4400" b="1" dirty="0" err="1" smtClean="0">
                <a:latin typeface="Centaur" panose="02030504050205020304" pitchFamily="18" charset="0"/>
              </a:rPr>
              <a:t>anaemia</a:t>
            </a:r>
            <a:r>
              <a:rPr lang="en-US" sz="4400" b="1" dirty="0" smtClean="0">
                <a:latin typeface="Centaur" panose="02030504050205020304" pitchFamily="18" charset="0"/>
              </a:rPr>
              <a:t>)</a:t>
            </a:r>
            <a:endParaRPr lang="en-US" sz="4400" b="1" dirty="0">
              <a:latin typeface="Centaur" panose="02030504050205020304" pitchFamily="18" charset="0"/>
            </a:endParaRPr>
          </a:p>
        </p:txBody>
      </p:sp>
      <p:pic>
        <p:nvPicPr>
          <p:cNvPr id="4098" name="Picture 2" descr="A red blood cell with normal hemoglobin molecules and a sickled red blood cell with abnormal hemoglobin molecu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40" y="1904809"/>
            <a:ext cx="6365875" cy="453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40187" y="1904809"/>
            <a:ext cx="534643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aur" panose="02030504050205020304" pitchFamily="18" charset="0"/>
              </a:rPr>
              <a:t>A </a:t>
            </a:r>
            <a:r>
              <a:rPr lang="en-US" sz="2800" b="1" dirty="0" smtClean="0">
                <a:solidFill>
                  <a:srgbClr val="FF0000"/>
                </a:solidFill>
                <a:latin typeface="Centaur" panose="02030504050205020304" pitchFamily="18" charset="0"/>
              </a:rPr>
              <a:t>single</a:t>
            </a:r>
            <a:r>
              <a:rPr lang="en-US" sz="2800" dirty="0" smtClean="0">
                <a:latin typeface="Centaur" panose="02030504050205020304" pitchFamily="18" charset="0"/>
              </a:rPr>
              <a:t> variation in </a:t>
            </a:r>
            <a:r>
              <a:rPr lang="en-US" sz="2800" b="1" dirty="0" smtClean="0">
                <a:solidFill>
                  <a:srgbClr val="FF0000"/>
                </a:solidFill>
                <a:latin typeface="Centaur" panose="02030504050205020304" pitchFamily="18" charset="0"/>
              </a:rPr>
              <a:t>one letter </a:t>
            </a:r>
            <a:r>
              <a:rPr lang="en-US" sz="2800" dirty="0" smtClean="0">
                <a:latin typeface="Centaur" panose="02030504050205020304" pitchFamily="18" charset="0"/>
              </a:rPr>
              <a:t>of the </a:t>
            </a:r>
            <a:br>
              <a:rPr lang="en-US" sz="2800" dirty="0" smtClean="0">
                <a:latin typeface="Centaur" panose="02030504050205020304" pitchFamily="18" charset="0"/>
              </a:rPr>
            </a:br>
            <a:r>
              <a:rPr lang="en-US" sz="2800" dirty="0" smtClean="0">
                <a:latin typeface="Centaur" panose="02030504050205020304" pitchFamily="18" charset="0"/>
              </a:rPr>
              <a:t>gene encoding Hemoglobin</a:t>
            </a:r>
            <a:br>
              <a:rPr lang="en-US" sz="2800" dirty="0" smtClean="0">
                <a:latin typeface="Centaur" panose="02030504050205020304" pitchFamily="18" charset="0"/>
              </a:rPr>
            </a:br>
            <a:r>
              <a:rPr lang="en-US" sz="2800" dirty="0" smtClean="0">
                <a:latin typeface="Centaur" panose="02030504050205020304" pitchFamily="18" charset="0"/>
              </a:rPr>
              <a:t>produces deformed Red Blood Cells</a:t>
            </a:r>
            <a:br>
              <a:rPr lang="en-US" sz="2800" dirty="0" smtClean="0">
                <a:latin typeface="Centaur" panose="02030504050205020304" pitchFamily="18" charset="0"/>
              </a:rPr>
            </a:br>
            <a:r>
              <a:rPr lang="en-US" sz="2800" dirty="0" smtClean="0">
                <a:latin typeface="Centaur" panose="02030504050205020304" pitchFamily="18" charset="0"/>
              </a:rPr>
              <a:t>and leads to sickle cell </a:t>
            </a:r>
            <a:r>
              <a:rPr lang="en-US" sz="2800" dirty="0" err="1" smtClean="0">
                <a:latin typeface="Centaur" panose="02030504050205020304" pitchFamily="18" charset="0"/>
              </a:rPr>
              <a:t>anaemia</a:t>
            </a:r>
            <a:endParaRPr lang="en-US" sz="2800" dirty="0" smtClean="0">
              <a:latin typeface="Centaur" panose="02030504050205020304" pitchFamily="18" charset="0"/>
            </a:endParaRPr>
          </a:p>
          <a:p>
            <a:endParaRPr lang="en-US" sz="2400" dirty="0" smtClean="0">
              <a:latin typeface="Centaur" panose="02030504050205020304" pitchFamily="18" charset="0"/>
            </a:endParaRPr>
          </a:p>
          <a:p>
            <a:pPr algn="ctr"/>
            <a:r>
              <a:rPr lang="en-US" sz="2400" dirty="0" smtClean="0">
                <a:latin typeface="Centaur" panose="02030504050205020304" pitchFamily="18" charset="0"/>
              </a:rPr>
              <a:t>Mono – genic</a:t>
            </a:r>
          </a:p>
          <a:p>
            <a:pPr algn="ctr"/>
            <a:endParaRPr lang="en-US" sz="2400" dirty="0">
              <a:latin typeface="Centaur" panose="02030504050205020304" pitchFamily="18" charset="0"/>
            </a:endParaRPr>
          </a:p>
          <a:p>
            <a:pPr algn="ctr"/>
            <a:r>
              <a:rPr lang="en-US" sz="2400" dirty="0" smtClean="0">
                <a:latin typeface="Centaur" panose="02030504050205020304" pitchFamily="18" charset="0"/>
              </a:rPr>
              <a:t>(Single) – (Gene)</a:t>
            </a:r>
          </a:p>
          <a:p>
            <a:endParaRPr lang="en-US" sz="2400" dirty="0"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82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Arrow 22"/>
          <p:cNvSpPr/>
          <p:nvPr/>
        </p:nvSpPr>
        <p:spPr>
          <a:xfrm>
            <a:off x="5640728" y="4521200"/>
            <a:ext cx="2628900" cy="520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9970" y="146232"/>
            <a:ext cx="44720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entaur" panose="02030504050205020304" pitchFamily="18" charset="0"/>
              </a:rPr>
              <a:t>Polygenic Traits</a:t>
            </a:r>
          </a:p>
          <a:p>
            <a:r>
              <a:rPr lang="en-US" sz="4400" b="1" dirty="0">
                <a:latin typeface="Centaur" panose="02030504050205020304" pitchFamily="18" charset="0"/>
              </a:rPr>
              <a:t>	</a:t>
            </a:r>
            <a:r>
              <a:rPr lang="en-US" sz="4400" b="1" dirty="0" smtClean="0">
                <a:latin typeface="Centaur" panose="02030504050205020304" pitchFamily="18" charset="0"/>
              </a:rPr>
              <a:t>	</a:t>
            </a:r>
            <a:r>
              <a:rPr lang="en-US" sz="4400" b="1" dirty="0">
                <a:latin typeface="Centaur" panose="02030504050205020304" pitchFamily="18" charset="0"/>
              </a:rPr>
              <a:t>(e.g. </a:t>
            </a:r>
            <a:r>
              <a:rPr lang="en-US" sz="4400" b="1" dirty="0" smtClean="0">
                <a:latin typeface="Centaur" panose="02030504050205020304" pitchFamily="18" charset="0"/>
              </a:rPr>
              <a:t>height)</a:t>
            </a:r>
            <a:endParaRPr lang="en-US" sz="4400" b="1" dirty="0">
              <a:latin typeface="Centaur" panose="0203050405020502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930400"/>
            <a:ext cx="111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90600" y="1790700"/>
            <a:ext cx="1028700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12028" y="1790700"/>
            <a:ext cx="1028700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12300" y="1778001"/>
            <a:ext cx="1028700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flipV="1">
            <a:off x="520700" y="1638300"/>
            <a:ext cx="469900" cy="2921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flipV="1">
            <a:off x="4142128" y="1790698"/>
            <a:ext cx="469900" cy="12700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flipV="1">
            <a:off x="9042400" y="767282"/>
            <a:ext cx="469900" cy="116311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58900" y="1790700"/>
            <a:ext cx="101600" cy="254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378450" y="1790701"/>
            <a:ext cx="101600" cy="254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215778" y="1803400"/>
            <a:ext cx="101600" cy="254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/>
          <p:cNvCxnSpPr>
            <a:stCxn id="7" idx="2"/>
          </p:cNvCxnSpPr>
          <p:nvPr/>
        </p:nvCxnSpPr>
        <p:spPr>
          <a:xfrm rot="16200000" flipH="1">
            <a:off x="2023439" y="1526211"/>
            <a:ext cx="1600200" cy="263717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8" idx="2"/>
          </p:cNvCxnSpPr>
          <p:nvPr/>
        </p:nvCxnSpPr>
        <p:spPr>
          <a:xfrm rot="16200000" flipH="1">
            <a:off x="4328489" y="2842589"/>
            <a:ext cx="1600200" cy="442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9" idx="2"/>
          </p:cNvCxnSpPr>
          <p:nvPr/>
        </p:nvCxnSpPr>
        <p:spPr>
          <a:xfrm rot="5400000">
            <a:off x="7223126" y="841375"/>
            <a:ext cx="1612899" cy="39941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4305300" y="3644900"/>
            <a:ext cx="1549400" cy="1397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Biological</a:t>
            </a:r>
          </a:p>
          <a:p>
            <a:pPr algn="ctr"/>
            <a:r>
              <a:rPr lang="en-US" sz="2400" b="1" dirty="0" smtClean="0"/>
              <a:t>Pathways</a:t>
            </a:r>
            <a:endParaRPr lang="en-US" sz="2400" b="1" dirty="0"/>
          </a:p>
        </p:txBody>
      </p:sp>
      <p:pic>
        <p:nvPicPr>
          <p:cNvPr id="5122" name="Picture 2" descr="Buy Twins - Microsoft Sto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784" y="2941120"/>
            <a:ext cx="2815716" cy="385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70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9970" y="146232"/>
            <a:ext cx="33901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  <a:latin typeface="Centaur" panose="02030504050205020304" pitchFamily="18" charset="0"/>
              </a:rPr>
              <a:t>Polygenic Traits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1300" y="1015883"/>
            <a:ext cx="115062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entaur" panose="02030504050205020304" pitchFamily="18" charset="0"/>
              </a:rPr>
              <a:t>There are usually many mechanisms that can lead to the same endpoint: e.g. there is not a ‘cancer’</a:t>
            </a:r>
          </a:p>
          <a:p>
            <a:endParaRPr lang="en-US" sz="4000" dirty="0">
              <a:latin typeface="Centaur" panose="02030504050205020304" pitchFamily="18" charset="0"/>
            </a:endParaRPr>
          </a:p>
          <a:p>
            <a:r>
              <a:rPr lang="en-US" sz="4000" dirty="0" smtClean="0">
                <a:latin typeface="Centaur" panose="02030504050205020304" pitchFamily="18" charset="0"/>
              </a:rPr>
              <a:t>There are more mechanisms that we don’t know about</a:t>
            </a:r>
          </a:p>
          <a:p>
            <a:endParaRPr lang="en-US" sz="4000" dirty="0">
              <a:latin typeface="Centaur" panose="02030504050205020304" pitchFamily="18" charset="0"/>
            </a:endParaRPr>
          </a:p>
          <a:p>
            <a:r>
              <a:rPr lang="en-US" sz="4000" dirty="0" smtClean="0">
                <a:latin typeface="Centaur" panose="02030504050205020304" pitchFamily="18" charset="0"/>
              </a:rPr>
              <a:t>Effects can happen over decades and in various cells and tissues – hard to model or monitor</a:t>
            </a:r>
          </a:p>
          <a:p>
            <a:endParaRPr lang="en-US" sz="4000" dirty="0" smtClean="0">
              <a:latin typeface="Centaur" panose="02030504050205020304" pitchFamily="18" charset="0"/>
            </a:endParaRPr>
          </a:p>
          <a:p>
            <a:r>
              <a:rPr lang="en-US" sz="4000" b="1" dirty="0" smtClean="0">
                <a:latin typeface="Centaur" panose="02030504050205020304" pitchFamily="18" charset="0"/>
              </a:rPr>
              <a:t>All cells have copies of the same Genome!</a:t>
            </a:r>
            <a:r>
              <a:rPr lang="en-US" sz="4000" dirty="0" smtClean="0">
                <a:latin typeface="Centaur" panose="02030504050205020304" pitchFamily="18" charset="0"/>
              </a:rPr>
              <a:t> </a:t>
            </a:r>
            <a:r>
              <a:rPr lang="en-US" sz="2400" dirty="0" smtClean="0">
                <a:latin typeface="Centaur" panose="02030504050205020304" pitchFamily="18" charset="0"/>
              </a:rPr>
              <a:t> </a:t>
            </a:r>
          </a:p>
          <a:p>
            <a:endParaRPr lang="en-US" sz="2400" dirty="0" smtClean="0">
              <a:latin typeface="Centaur" panose="02030504050205020304" pitchFamily="18" charset="0"/>
            </a:endParaRPr>
          </a:p>
          <a:p>
            <a:endParaRPr lang="en-US" sz="2400" dirty="0"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57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9970" y="146232"/>
            <a:ext cx="2173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  <a:latin typeface="Centaur" panose="02030504050205020304" pitchFamily="18" charset="0"/>
              </a:rPr>
              <a:t>Genotype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1300" y="1015883"/>
            <a:ext cx="115062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Centaur" panose="02030504050205020304" pitchFamily="18" charset="0"/>
              </a:rPr>
              <a:t>Whole Genome Sequencing</a:t>
            </a:r>
            <a:r>
              <a:rPr lang="en-US" sz="4000" dirty="0" smtClean="0">
                <a:latin typeface="Centaur" panose="02030504050205020304" pitchFamily="18" charset="0"/>
              </a:rPr>
              <a:t>:</a:t>
            </a:r>
          </a:p>
          <a:p>
            <a:r>
              <a:rPr lang="en-US" sz="4000" dirty="0">
                <a:latin typeface="Centaur" panose="02030504050205020304" pitchFamily="18" charset="0"/>
              </a:rPr>
              <a:t>	</a:t>
            </a:r>
            <a:r>
              <a:rPr lang="en-US" sz="4000" dirty="0" smtClean="0">
                <a:latin typeface="Centaur" panose="02030504050205020304" pitchFamily="18" charset="0"/>
              </a:rPr>
              <a:t>	a measurement of each letter at each position (2x)</a:t>
            </a:r>
          </a:p>
          <a:p>
            <a:endParaRPr lang="en-US" sz="4000" dirty="0">
              <a:latin typeface="Centaur" panose="02030504050205020304" pitchFamily="18" charset="0"/>
            </a:endParaRPr>
          </a:p>
          <a:p>
            <a:r>
              <a:rPr lang="en-US" sz="4000" b="1" dirty="0" smtClean="0">
                <a:latin typeface="Centaur" panose="02030504050205020304" pitchFamily="18" charset="0"/>
              </a:rPr>
              <a:t>Exome Sequencing</a:t>
            </a:r>
            <a:r>
              <a:rPr lang="en-US" sz="4000" dirty="0" smtClean="0">
                <a:latin typeface="Centaur" panose="02030504050205020304" pitchFamily="18" charset="0"/>
              </a:rPr>
              <a:t>:</a:t>
            </a:r>
          </a:p>
          <a:p>
            <a:r>
              <a:rPr lang="en-US" sz="4000" dirty="0">
                <a:latin typeface="Centaur" panose="02030504050205020304" pitchFamily="18" charset="0"/>
              </a:rPr>
              <a:t>	</a:t>
            </a:r>
            <a:r>
              <a:rPr lang="en-US" sz="4000" dirty="0" smtClean="0">
                <a:latin typeface="Centaur" panose="02030504050205020304" pitchFamily="18" charset="0"/>
              </a:rPr>
              <a:t>	a measurement of each letter on mRNAs (2x)</a:t>
            </a:r>
          </a:p>
          <a:p>
            <a:endParaRPr lang="en-US" sz="4000" dirty="0">
              <a:latin typeface="Centaur" panose="02030504050205020304" pitchFamily="18" charset="0"/>
            </a:endParaRPr>
          </a:p>
          <a:p>
            <a:r>
              <a:rPr lang="en-US" sz="4000" b="1" dirty="0" smtClean="0">
                <a:latin typeface="Centaur" panose="02030504050205020304" pitchFamily="18" charset="0"/>
              </a:rPr>
              <a:t>Genotype Panel</a:t>
            </a:r>
            <a:r>
              <a:rPr lang="en-US" sz="4000" dirty="0" smtClean="0">
                <a:latin typeface="Centaur" panose="02030504050205020304" pitchFamily="18" charset="0"/>
              </a:rPr>
              <a:t>:</a:t>
            </a:r>
          </a:p>
          <a:p>
            <a:r>
              <a:rPr lang="en-US" sz="4000" dirty="0">
                <a:latin typeface="Centaur" panose="02030504050205020304" pitchFamily="18" charset="0"/>
              </a:rPr>
              <a:t>	</a:t>
            </a:r>
            <a:r>
              <a:rPr lang="en-US" sz="4000" dirty="0" smtClean="0">
                <a:latin typeface="Centaur" panose="02030504050205020304" pitchFamily="18" charset="0"/>
              </a:rPr>
              <a:t>	a measurement of specific positions (2x)</a:t>
            </a:r>
          </a:p>
          <a:p>
            <a:r>
              <a:rPr lang="en-US" sz="2400" dirty="0" smtClean="0">
                <a:latin typeface="Centaur" panose="02030504050205020304" pitchFamily="18" charset="0"/>
              </a:rPr>
              <a:t>		</a:t>
            </a:r>
            <a:endParaRPr lang="en-US" sz="2400" dirty="0"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6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9970" y="146232"/>
            <a:ext cx="2173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  <a:latin typeface="Centaur" panose="02030504050205020304" pitchFamily="18" charset="0"/>
              </a:rPr>
              <a:t>Genotype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1323975"/>
            <a:ext cx="1166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position chr3:1553 this individual has a </a:t>
            </a:r>
            <a:r>
              <a:rPr lang="en-US" b="1" dirty="0" smtClean="0"/>
              <a:t>A|A</a:t>
            </a:r>
            <a:r>
              <a:rPr lang="en-US" dirty="0" smtClean="0"/>
              <a:t> genotype. The reference genome has an </a:t>
            </a:r>
            <a:r>
              <a:rPr lang="en-US" b="1" dirty="0" smtClean="0"/>
              <a:t>A</a:t>
            </a:r>
            <a:r>
              <a:rPr lang="en-US" dirty="0" smtClean="0"/>
              <a:t>. The individual is </a:t>
            </a:r>
            <a:r>
              <a:rPr lang="en-US" b="1" dirty="0" smtClean="0"/>
              <a:t>homozygote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828800"/>
            <a:ext cx="1166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position chr3:1553 this individual has a </a:t>
            </a:r>
            <a:r>
              <a:rPr lang="en-US" b="1" dirty="0" smtClean="0"/>
              <a:t>A|C</a:t>
            </a:r>
            <a:r>
              <a:rPr lang="en-US" dirty="0" smtClean="0"/>
              <a:t> genotype. The reference genome has an </a:t>
            </a:r>
            <a:r>
              <a:rPr lang="en-US" b="1" dirty="0" smtClean="0"/>
              <a:t>A</a:t>
            </a:r>
            <a:r>
              <a:rPr lang="en-US" dirty="0" smtClean="0"/>
              <a:t>. The individual is </a:t>
            </a:r>
            <a:r>
              <a:rPr lang="en-US" b="1" dirty="0"/>
              <a:t>heterozygote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2333625"/>
            <a:ext cx="1166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position chr3:1553 this individual has a </a:t>
            </a:r>
            <a:r>
              <a:rPr lang="en-US" b="1" dirty="0" smtClean="0"/>
              <a:t>C|C</a:t>
            </a:r>
            <a:r>
              <a:rPr lang="en-US" dirty="0" smtClean="0"/>
              <a:t> genotype. The reference genome has an </a:t>
            </a:r>
            <a:r>
              <a:rPr lang="en-US" b="1" dirty="0" smtClean="0"/>
              <a:t>A</a:t>
            </a:r>
            <a:r>
              <a:rPr lang="en-US" dirty="0" smtClean="0"/>
              <a:t>. The individual is </a:t>
            </a:r>
            <a:r>
              <a:rPr lang="en-US" b="1" dirty="0" smtClean="0"/>
              <a:t>homozygote alt</a:t>
            </a:r>
            <a:endParaRPr lang="en-US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390525" y="3577293"/>
            <a:ext cx="2971800" cy="2246917"/>
            <a:chOff x="390525" y="3577293"/>
            <a:chExt cx="2971800" cy="224691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90525" y="3848100"/>
              <a:ext cx="2971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90525" y="4352925"/>
              <a:ext cx="2971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644631" y="3577293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Arial Black" panose="020B0A04020102020204" pitchFamily="34" charset="0"/>
                </a:rPr>
                <a:t>A</a:t>
              </a:r>
              <a:endParaRPr lang="en-US" b="1" dirty="0">
                <a:latin typeface="Arial Black" panose="020B0A04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44631" y="4091315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Arial Black" panose="020B0A04020102020204" pitchFamily="34" charset="0"/>
                </a:rPr>
                <a:t>A</a:t>
              </a:r>
              <a:endParaRPr lang="en-US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90525" y="5562600"/>
              <a:ext cx="2971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644631" y="5300990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Arial Black" panose="020B0A04020102020204" pitchFamily="34" charset="0"/>
                </a:rPr>
                <a:t>A</a:t>
              </a:r>
              <a:endParaRPr lang="en-US" b="1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314825" y="3577293"/>
            <a:ext cx="2971800" cy="2246917"/>
            <a:chOff x="390525" y="3577293"/>
            <a:chExt cx="2971800" cy="224691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390525" y="3848100"/>
              <a:ext cx="2971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90525" y="4352925"/>
              <a:ext cx="2971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644631" y="3577293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Arial Black" panose="020B0A04020102020204" pitchFamily="34" charset="0"/>
                </a:rPr>
                <a:t>A</a:t>
              </a:r>
              <a:endParaRPr lang="en-US" b="1" dirty="0">
                <a:latin typeface="Arial Black" panose="020B0A040201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44631" y="4091315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  <a:latin typeface="Arial Black" panose="020B0A04020102020204" pitchFamily="34" charset="0"/>
                </a:rPr>
                <a:t>G</a:t>
              </a:r>
              <a:endParaRPr lang="en-US" b="1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390525" y="5562600"/>
              <a:ext cx="2971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644631" y="5300990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Arial Black" panose="020B0A04020102020204" pitchFamily="34" charset="0"/>
                </a:rPr>
                <a:t>A</a:t>
              </a:r>
              <a:endParaRPr lang="en-US" b="1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007331" y="3577293"/>
            <a:ext cx="2971800" cy="2246917"/>
            <a:chOff x="390525" y="3577293"/>
            <a:chExt cx="2971800" cy="2246917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390525" y="3848100"/>
              <a:ext cx="2971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90525" y="4352925"/>
              <a:ext cx="2971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644631" y="3577293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  <a:latin typeface="Arial Black" panose="020B0A04020102020204" pitchFamily="34" charset="0"/>
                </a:rPr>
                <a:t>G</a:t>
              </a:r>
              <a:endParaRPr lang="en-US" b="1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644631" y="4091315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  <a:latin typeface="Arial Black" panose="020B0A04020102020204" pitchFamily="34" charset="0"/>
                </a:rPr>
                <a:t>G</a:t>
              </a:r>
              <a:endParaRPr lang="en-US" b="1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390525" y="5562600"/>
              <a:ext cx="2971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644631" y="5300990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Arial Black" panose="020B0A04020102020204" pitchFamily="34" charset="0"/>
                </a:rPr>
                <a:t>A</a:t>
              </a:r>
              <a:endParaRPr lang="en-US" b="1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-134" y="5508740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65347" y="35588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Allele 1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-65348" y="43320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Allele 2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196655" y="3258621"/>
            <a:ext cx="1359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homozygote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047248" y="3258621"/>
            <a:ext cx="1434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heterozygote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8661978" y="3258621"/>
            <a:ext cx="1662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homozygote alt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1802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2974</TotalTime>
  <Words>1135</Words>
  <Application>Microsoft Office PowerPoint</Application>
  <PresentationFormat>Widescreen</PresentationFormat>
  <Paragraphs>207</Paragraphs>
  <Slides>30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AdvOT1ef757c0</vt:lpstr>
      <vt:lpstr>AdvOT1ef757c0+fb</vt:lpstr>
      <vt:lpstr>Arial</vt:lpstr>
      <vt:lpstr>Arial Black</vt:lpstr>
      <vt:lpstr>Calibri</vt:lpstr>
      <vt:lpstr>Calibri Light</vt:lpstr>
      <vt:lpstr>Centaur</vt:lpstr>
      <vt:lpstr>Tw Cen MT</vt:lpstr>
      <vt:lpstr>Office Theme</vt:lpstr>
      <vt:lpstr>Polygenic Disease Association risk, variation, and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Future</vt:lpstr>
      <vt:lpstr>Polygenic Disease Association risk, variation, and machine learning</vt:lpstr>
    </vt:vector>
  </TitlesOfParts>
  <Company>Masarykova univerzita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PHB3504: Bioinformatics Dr. Panagiotis Alexiou</dc:title>
  <dc:creator>Panagiotis Alexiou</dc:creator>
  <cp:lastModifiedBy>Panagiotis Alexiou</cp:lastModifiedBy>
  <cp:revision>43</cp:revision>
  <dcterms:created xsi:type="dcterms:W3CDTF">2024-02-12T13:22:16Z</dcterms:created>
  <dcterms:modified xsi:type="dcterms:W3CDTF">2024-02-26T15:04:43Z</dcterms:modified>
</cp:coreProperties>
</file>